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7" r:id="rId1"/>
    <p:sldMasterId id="2147483669" r:id="rId2"/>
    <p:sldMasterId id="2147483672" r:id="rId3"/>
    <p:sldMasterId id="2147483674" r:id="rId4"/>
  </p:sldMasterIdLst>
  <p:notesMasterIdLst>
    <p:notesMasterId r:id="rId25"/>
  </p:notesMasterIdLst>
  <p:sldIdLst>
    <p:sldId id="264" r:id="rId5"/>
    <p:sldId id="269" r:id="rId6"/>
    <p:sldId id="284" r:id="rId7"/>
    <p:sldId id="276" r:id="rId8"/>
    <p:sldId id="307" r:id="rId9"/>
    <p:sldId id="299" r:id="rId10"/>
    <p:sldId id="300" r:id="rId11"/>
    <p:sldId id="301" r:id="rId12"/>
    <p:sldId id="302" r:id="rId13"/>
    <p:sldId id="305" r:id="rId14"/>
    <p:sldId id="304" r:id="rId15"/>
    <p:sldId id="291" r:id="rId16"/>
    <p:sldId id="292" r:id="rId17"/>
    <p:sldId id="293" r:id="rId18"/>
    <p:sldId id="294" r:id="rId19"/>
    <p:sldId id="295" r:id="rId20"/>
    <p:sldId id="296" r:id="rId21"/>
    <p:sldId id="298" r:id="rId22"/>
    <p:sldId id="306" r:id="rId23"/>
    <p:sldId id="266" r:id="rId24"/>
  </p:sldIdLst>
  <p:sldSz cx="12192000" cy="6858000"/>
  <p:notesSz cx="12192000" cy="6858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pos="528" userDrawn="1">
          <p15:clr>
            <a:srgbClr val="A4A3A4"/>
          </p15:clr>
        </p15:guide>
        <p15:guide id="4" orient="horz" pos="1008" userDrawn="1">
          <p15:clr>
            <a:srgbClr val="A4A3A4"/>
          </p15:clr>
        </p15:guide>
        <p15:guide id="5" pos="288" userDrawn="1">
          <p15:clr>
            <a:srgbClr val="A4A3A4"/>
          </p15:clr>
        </p15:guide>
        <p15:guide id="6" pos="1056" userDrawn="1">
          <p15:clr>
            <a:srgbClr val="A4A3A4"/>
          </p15:clr>
        </p15:guide>
        <p15:guide id="7" pos="39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A4E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6"/>
    <p:restoredTop sz="94664"/>
  </p:normalViewPr>
  <p:slideViewPr>
    <p:cSldViewPr>
      <p:cViewPr varScale="1">
        <p:scale>
          <a:sx n="81" d="100"/>
          <a:sy n="81" d="100"/>
        </p:scale>
        <p:origin x="-552" y="-104"/>
      </p:cViewPr>
      <p:guideLst>
        <p:guide orient="horz" pos="2880"/>
        <p:guide orient="horz" pos="1008"/>
        <p:guide pos="2160"/>
        <p:guide pos="528"/>
        <p:guide pos="288"/>
        <p:guide pos="1056"/>
        <p:guide pos="39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robertopugliese:Desktop:export_publi_stat_bml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robertopugliese:Library:Containers:com.apple.mail:Data:Library:Mail%20Downloads:90A257E9-608A-4E93-BF11-481DAE27DF38:export_proposals_publi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cat>
            <c:strRef>
              <c:f>'Export Worksheet'!$M$2:$S$2</c:f>
              <c:strCache>
                <c:ptCount val="7"/>
                <c:pt idx="0">
                  <c:v>&lt;1 year</c:v>
                </c:pt>
                <c:pt idx="1">
                  <c:v>&lt;2 years</c:v>
                </c:pt>
                <c:pt idx="2">
                  <c:v>&lt;3 years</c:v>
                </c:pt>
                <c:pt idx="3">
                  <c:v>&lt;4 years</c:v>
                </c:pt>
                <c:pt idx="4">
                  <c:v>&lt;5 years</c:v>
                </c:pt>
                <c:pt idx="5">
                  <c:v>&lt;6 years</c:v>
                </c:pt>
                <c:pt idx="6">
                  <c:v> others</c:v>
                </c:pt>
              </c:strCache>
            </c:strRef>
          </c:cat>
          <c:val>
            <c:numRef>
              <c:f>'Export Worksheet'!$M$38:$S$38</c:f>
              <c:numCache>
                <c:formatCode>0%</c:formatCode>
                <c:ptCount val="7"/>
                <c:pt idx="0">
                  <c:v>0.0849141824751581</c:v>
                </c:pt>
                <c:pt idx="1">
                  <c:v>0.273261065943993</c:v>
                </c:pt>
                <c:pt idx="2">
                  <c:v>0.30713640469738</c:v>
                </c:pt>
                <c:pt idx="3">
                  <c:v>0.168021680216802</c:v>
                </c:pt>
                <c:pt idx="4">
                  <c:v>0.0867208672086721</c:v>
                </c:pt>
                <c:pt idx="5">
                  <c:v>0.037940379403794</c:v>
                </c:pt>
                <c:pt idx="6">
                  <c:v>0.0420054200542005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42206120"/>
        <c:axId val="-2140182408"/>
      </c:barChart>
      <c:catAx>
        <c:axId val="-2142206120"/>
        <c:scaling>
          <c:orientation val="minMax"/>
        </c:scaling>
        <c:delete val="0"/>
        <c:axPos val="b"/>
        <c:majorTickMark val="out"/>
        <c:minorTickMark val="none"/>
        <c:tickLblPos val="nextTo"/>
        <c:crossAx val="-2140182408"/>
        <c:crosses val="autoZero"/>
        <c:auto val="1"/>
        <c:lblAlgn val="ctr"/>
        <c:lblOffset val="100"/>
        <c:noMultiLvlLbl val="0"/>
      </c:catAx>
      <c:valAx>
        <c:axId val="-2140182408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crossAx val="-214220612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cat>
            <c:strRef>
              <c:f>'Export Worksheet'!$N$3:$T$3</c:f>
              <c:strCache>
                <c:ptCount val="7"/>
                <c:pt idx="0">
                  <c:v>&lt;1 year</c:v>
                </c:pt>
                <c:pt idx="1">
                  <c:v>&lt;2 years</c:v>
                </c:pt>
                <c:pt idx="2">
                  <c:v>&lt;3 years</c:v>
                </c:pt>
                <c:pt idx="3">
                  <c:v>&lt;4 years</c:v>
                </c:pt>
                <c:pt idx="4">
                  <c:v>&lt;5 years</c:v>
                </c:pt>
                <c:pt idx="5">
                  <c:v>&lt;6 years</c:v>
                </c:pt>
                <c:pt idx="6">
                  <c:v> others</c:v>
                </c:pt>
              </c:strCache>
            </c:strRef>
          </c:cat>
          <c:val>
            <c:numRef>
              <c:f>'Export Worksheet'!$N$49:$T$49</c:f>
              <c:numCache>
                <c:formatCode>0%</c:formatCode>
                <c:ptCount val="7"/>
                <c:pt idx="0">
                  <c:v>0.00532212885154062</c:v>
                </c:pt>
                <c:pt idx="1">
                  <c:v>0.0529411764705882</c:v>
                </c:pt>
                <c:pt idx="2">
                  <c:v>0.148459383753501</c:v>
                </c:pt>
                <c:pt idx="3">
                  <c:v>0.125770308123249</c:v>
                </c:pt>
                <c:pt idx="4">
                  <c:v>0.0478991596638655</c:v>
                </c:pt>
                <c:pt idx="5">
                  <c:v>0.02296918767507</c:v>
                </c:pt>
                <c:pt idx="6">
                  <c:v>0.0103641456582633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06408808"/>
        <c:axId val="-2111258872"/>
      </c:barChart>
      <c:catAx>
        <c:axId val="-2106408808"/>
        <c:scaling>
          <c:orientation val="minMax"/>
        </c:scaling>
        <c:delete val="0"/>
        <c:axPos val="b"/>
        <c:majorTickMark val="out"/>
        <c:minorTickMark val="none"/>
        <c:tickLblPos val="nextTo"/>
        <c:crossAx val="-2111258872"/>
        <c:crosses val="autoZero"/>
        <c:auto val="1"/>
        <c:lblAlgn val="ctr"/>
        <c:lblOffset val="100"/>
        <c:noMultiLvlLbl val="0"/>
      </c:catAx>
      <c:valAx>
        <c:axId val="-2111258872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crossAx val="-210640880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media/image1.jpg>
</file>

<file path=ppt/media/image10.jp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39749-5F7E-5648-9CD6-00744CE904A7}" type="datetimeFigureOut">
              <a:t>04/11/19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DA7EEF-0713-214A-8A97-49F34C15B593}" type="slidenum"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9701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jp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jp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jp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jp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older 2"/>
          <p:cNvSpPr>
            <a:spLocks noGrp="1"/>
          </p:cNvSpPr>
          <p:nvPr>
            <p:ph type="ctrTitle"/>
          </p:nvPr>
        </p:nvSpPr>
        <p:spPr>
          <a:xfrm>
            <a:off x="1638896" y="2890391"/>
            <a:ext cx="6971704" cy="5386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 sz="3500" b="1">
                <a:solidFill>
                  <a:srgbClr val="4A4E4F"/>
                </a:solidFill>
                <a:latin typeface="Muli" pitchFamily="2" charset="77"/>
              </a:defRPr>
            </a:lvl1pPr>
          </a:lstStyle>
          <a:p>
            <a:endParaRPr dirty="0"/>
          </a:p>
        </p:txBody>
      </p:sp>
      <p:sp>
        <p:nvSpPr>
          <p:cNvPr id="8" name="Holder 3"/>
          <p:cNvSpPr>
            <a:spLocks noGrp="1"/>
          </p:cNvSpPr>
          <p:nvPr>
            <p:ph type="subTitle" idx="4"/>
          </p:nvPr>
        </p:nvSpPr>
        <p:spPr>
          <a:xfrm>
            <a:off x="1638897" y="4278868"/>
            <a:ext cx="6971704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sz="2000" b="1">
                <a:solidFill>
                  <a:srgbClr val="4A4E4F"/>
                </a:solidFill>
                <a:latin typeface="Muli" pitchFamily="2" charset="77"/>
              </a:defRPr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464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6142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38896" y="2890391"/>
            <a:ext cx="6971704" cy="5386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>
                <a:latin typeface="Muli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38897" y="4278868"/>
            <a:ext cx="6971704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1">
                <a:latin typeface="Muli" pitchFamily="2" charset="77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146268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2776" y="527964"/>
            <a:ext cx="7310043" cy="446276"/>
          </a:xfrm>
          <a:prstGeom prst="rect">
            <a:avLst/>
          </a:prstGeom>
        </p:spPr>
        <p:txBody>
          <a:bodyPr lIns="0" tIns="0" rIns="0" bIns="0"/>
          <a:lstStyle>
            <a:lvl1pPr>
              <a:defRPr sz="29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62776" y="1194561"/>
            <a:ext cx="10130713" cy="369332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595557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527964"/>
            <a:ext cx="7310043" cy="446276"/>
          </a:xfrm>
          <a:prstGeom prst="rect">
            <a:avLst/>
          </a:prstGeom>
        </p:spPr>
        <p:txBody>
          <a:bodyPr lIns="0" tIns="0" rIns="0" bIns="0"/>
          <a:lstStyle>
            <a:lvl1pPr>
              <a:defRPr sz="29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5306282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Muli" pitchFamily="2" charset="77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129433" y="1577340"/>
            <a:ext cx="5306282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Muli" pitchFamily="2" charset="77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107639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60376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="" xmlns:a16="http://schemas.microsoft.com/office/drawing/2014/main" id="{2528A25B-B3ED-E542-825D-E47ADBA26C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5778500"/>
            <a:ext cx="12179300" cy="1079500"/>
          </a:xfrm>
          <a:prstGeom prst="rect">
            <a:avLst/>
          </a:prstGeom>
        </p:spPr>
      </p:pic>
      <p:sp>
        <p:nvSpPr>
          <p:cNvPr id="16" name="Segnaposto numero diapositiva 16">
            <a:extLst>
              <a:ext uri="{FF2B5EF4-FFF2-40B4-BE49-F238E27FC236}">
                <a16:creationId xmlns="" xmlns:a16="http://schemas.microsoft.com/office/drawing/2014/main" id="{3F14C0E4-6232-D542-BA79-E689284628BD}"/>
              </a:ext>
            </a:extLst>
          </p:cNvPr>
          <p:cNvSpPr txBox="1">
            <a:spLocks/>
          </p:cNvSpPr>
          <p:nvPr userDrawn="1"/>
        </p:nvSpPr>
        <p:spPr>
          <a:xfrm>
            <a:off x="381000" y="6416675"/>
            <a:ext cx="683339" cy="3651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Muli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6972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2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="" xmlns:a16="http://schemas.microsoft.com/office/drawing/2014/main" id="{2528A25B-B3ED-E542-825D-E47ADBA26C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10200"/>
            <a:ext cx="12179300" cy="10795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533400"/>
            <a:ext cx="7310043" cy="446276"/>
          </a:xfrm>
          <a:prstGeom prst="rect">
            <a:avLst/>
          </a:prstGeom>
        </p:spPr>
        <p:txBody>
          <a:bodyPr lIns="0" tIns="0" rIns="0" bIns="0"/>
          <a:lstStyle>
            <a:lvl1pPr>
              <a:defRPr sz="29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  <p:sp>
        <p:nvSpPr>
          <p:cNvPr id="15" name="Segnaposto numero diapositiva 16">
            <a:extLst>
              <a:ext uri="{FF2B5EF4-FFF2-40B4-BE49-F238E27FC236}">
                <a16:creationId xmlns="" xmlns:a16="http://schemas.microsoft.com/office/drawing/2014/main" id="{7D97418D-D037-F84F-BA6E-B7EF0EFCB541}"/>
              </a:ext>
            </a:extLst>
          </p:cNvPr>
          <p:cNvSpPr txBox="1">
            <a:spLocks/>
          </p:cNvSpPr>
          <p:nvPr userDrawn="1"/>
        </p:nvSpPr>
        <p:spPr>
          <a:xfrm>
            <a:off x="381000" y="6416675"/>
            <a:ext cx="683339" cy="3651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Muli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6745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38896" y="2890391"/>
            <a:ext cx="6971704" cy="5386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>
                <a:latin typeface="Muli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38897" y="4278868"/>
            <a:ext cx="6971704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1">
                <a:latin typeface="Muli" pitchFamily="2" charset="77"/>
              </a:defRPr>
            </a:lvl1pPr>
          </a:lstStyle>
          <a:p>
            <a:endParaRPr/>
          </a:p>
        </p:txBody>
      </p:sp>
      <p:sp>
        <p:nvSpPr>
          <p:cNvPr id="5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46268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2776" y="527964"/>
            <a:ext cx="7310043" cy="446276"/>
          </a:xfrm>
          <a:prstGeom prst="rect">
            <a:avLst/>
          </a:prstGeom>
        </p:spPr>
        <p:txBody>
          <a:bodyPr lIns="0" tIns="0" rIns="0" bIns="0"/>
          <a:lstStyle>
            <a:lvl1pPr>
              <a:defRPr sz="29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62776" y="1194561"/>
            <a:ext cx="10130713" cy="369332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  <p:sp>
        <p:nvSpPr>
          <p:cNvPr id="5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95557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527964"/>
            <a:ext cx="7310043" cy="446276"/>
          </a:xfrm>
          <a:prstGeom prst="rect">
            <a:avLst/>
          </a:prstGeom>
        </p:spPr>
        <p:txBody>
          <a:bodyPr lIns="0" tIns="0" rIns="0" bIns="0"/>
          <a:lstStyle>
            <a:lvl1pPr>
              <a:defRPr sz="29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5306282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Muli" pitchFamily="2" charset="77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129433" y="1577340"/>
            <a:ext cx="5306282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Muli" pitchFamily="2" charset="77"/>
              </a:defRPr>
            </a:lvl1pPr>
          </a:lstStyle>
          <a:p>
            <a:endParaRPr/>
          </a:p>
        </p:txBody>
      </p:sp>
      <p:sp>
        <p:nvSpPr>
          <p:cNvPr id="6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0763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Holder 2"/>
          <p:cNvSpPr>
            <a:spLocks noGrp="1"/>
          </p:cNvSpPr>
          <p:nvPr>
            <p:ph type="ctrTitle"/>
          </p:nvPr>
        </p:nvSpPr>
        <p:spPr>
          <a:xfrm>
            <a:off x="2667000" y="2895600"/>
            <a:ext cx="6971704" cy="5386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 sz="3500" b="1">
                <a:solidFill>
                  <a:srgbClr val="4A4E4F"/>
                </a:solidFill>
                <a:latin typeface="Muli" pitchFamily="2" charset="77"/>
              </a:defRPr>
            </a:lvl1pPr>
          </a:lstStyle>
          <a:p>
            <a:endParaRPr dirty="0"/>
          </a:p>
        </p:txBody>
      </p:sp>
      <p:sp>
        <p:nvSpPr>
          <p:cNvPr id="8" name="Holder 3"/>
          <p:cNvSpPr>
            <a:spLocks noGrp="1"/>
          </p:cNvSpPr>
          <p:nvPr>
            <p:ph type="subTitle" idx="4"/>
          </p:nvPr>
        </p:nvSpPr>
        <p:spPr>
          <a:xfrm>
            <a:off x="2667001" y="4284077"/>
            <a:ext cx="6971704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ctr">
              <a:buNone/>
              <a:defRPr sz="2400" b="1">
                <a:solidFill>
                  <a:srgbClr val="4A4E4F"/>
                </a:solidFill>
                <a:latin typeface="Muli" pitchFamily="2" charset="77"/>
              </a:defRPr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764324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="" xmlns:a16="http://schemas.microsoft.com/office/drawing/2014/main" id="{2528A25B-B3ED-E542-825D-E47ADBA26C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5778500"/>
            <a:ext cx="12179300" cy="10795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533400"/>
            <a:ext cx="7310043" cy="446276"/>
          </a:xfrm>
          <a:prstGeom prst="rect">
            <a:avLst/>
          </a:prstGeom>
        </p:spPr>
        <p:txBody>
          <a:bodyPr lIns="0" tIns="0" rIns="0" bIns="0"/>
          <a:lstStyle>
            <a:lvl1pPr>
              <a:defRPr sz="29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  <p:sp>
        <p:nvSpPr>
          <p:cNvPr id="15" name="Segnaposto numero diapositiva 16">
            <a:extLst>
              <a:ext uri="{FF2B5EF4-FFF2-40B4-BE49-F238E27FC236}">
                <a16:creationId xmlns="" xmlns:a16="http://schemas.microsoft.com/office/drawing/2014/main" id="{7D97418D-D037-F84F-BA6E-B7EF0EFCB541}"/>
              </a:ext>
            </a:extLst>
          </p:cNvPr>
          <p:cNvSpPr txBox="1">
            <a:spLocks/>
          </p:cNvSpPr>
          <p:nvPr userDrawn="1"/>
        </p:nvSpPr>
        <p:spPr>
          <a:xfrm>
            <a:off x="381000" y="6416675"/>
            <a:ext cx="683339" cy="3651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Muli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6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6745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="" xmlns:a16="http://schemas.microsoft.com/office/drawing/2014/main" id="{2528A25B-B3ED-E542-825D-E47ADBA26C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5778500"/>
            <a:ext cx="12179300" cy="1079500"/>
          </a:xfrm>
          <a:prstGeom prst="rect">
            <a:avLst/>
          </a:prstGeom>
        </p:spPr>
      </p:pic>
      <p:sp>
        <p:nvSpPr>
          <p:cNvPr id="16" name="Segnaposto numero diapositiva 16">
            <a:extLst>
              <a:ext uri="{FF2B5EF4-FFF2-40B4-BE49-F238E27FC236}">
                <a16:creationId xmlns="" xmlns:a16="http://schemas.microsoft.com/office/drawing/2014/main" id="{3F14C0E4-6232-D542-BA79-E689284628BD}"/>
              </a:ext>
            </a:extLst>
          </p:cNvPr>
          <p:cNvSpPr txBox="1">
            <a:spLocks/>
          </p:cNvSpPr>
          <p:nvPr userDrawn="1"/>
        </p:nvSpPr>
        <p:spPr>
          <a:xfrm>
            <a:off x="381000" y="6416675"/>
            <a:ext cx="683339" cy="3651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Muli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69726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6037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5884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638896" y="2890391"/>
            <a:ext cx="6971704" cy="5386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1">
                <a:latin typeface="Muli" pitchFamily="2" charset="77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38897" y="4278868"/>
            <a:ext cx="6971704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1">
                <a:latin typeface="Muli" pitchFamily="2" charset="77"/>
              </a:defRPr>
            </a:lvl1pPr>
          </a:lstStyle>
          <a:p>
            <a:endParaRPr/>
          </a:p>
        </p:txBody>
      </p:sp>
      <p:sp>
        <p:nvSpPr>
          <p:cNvPr id="5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3510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2776" y="527964"/>
            <a:ext cx="7310043" cy="446276"/>
          </a:xfrm>
          <a:prstGeom prst="rect">
            <a:avLst/>
          </a:prstGeom>
        </p:spPr>
        <p:txBody>
          <a:bodyPr lIns="0" tIns="0" rIns="0" bIns="0"/>
          <a:lstStyle>
            <a:lvl1pPr>
              <a:defRPr sz="29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62776" y="1194561"/>
            <a:ext cx="10130713" cy="369332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  <p:sp>
        <p:nvSpPr>
          <p:cNvPr id="14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9800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527964"/>
            <a:ext cx="7310043" cy="446276"/>
          </a:xfrm>
          <a:prstGeom prst="rect">
            <a:avLst/>
          </a:prstGeom>
        </p:spPr>
        <p:txBody>
          <a:bodyPr lIns="0" tIns="0" rIns="0" bIns="0"/>
          <a:lstStyle>
            <a:lvl1pPr>
              <a:defRPr sz="29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5306282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Muli" pitchFamily="2" charset="77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129433" y="1577340"/>
            <a:ext cx="5306282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Muli" pitchFamily="2" charset="77"/>
              </a:defRPr>
            </a:lvl1pPr>
          </a:lstStyle>
          <a:p>
            <a:endParaRPr/>
          </a:p>
        </p:txBody>
      </p:sp>
      <p:sp>
        <p:nvSpPr>
          <p:cNvPr id="6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07740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="" xmlns:a16="http://schemas.microsoft.com/office/drawing/2014/main" id="{2528A25B-B3ED-E542-825D-E47ADBA26C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5778500"/>
            <a:ext cx="12179300" cy="10795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57200" y="533400"/>
            <a:ext cx="7310043" cy="446276"/>
          </a:xfrm>
          <a:prstGeom prst="rect">
            <a:avLst/>
          </a:prstGeom>
        </p:spPr>
        <p:txBody>
          <a:bodyPr lIns="0" tIns="0" rIns="0" bIns="0"/>
          <a:lstStyle>
            <a:lvl1pPr>
              <a:defRPr sz="2900" b="1" i="0">
                <a:solidFill>
                  <a:srgbClr val="4C4D4F"/>
                </a:solidFill>
                <a:latin typeface="Muli" pitchFamily="2" charset="77"/>
                <a:cs typeface="Arial"/>
              </a:defRPr>
            </a:lvl1pPr>
          </a:lstStyle>
          <a:p>
            <a:endParaRPr/>
          </a:p>
        </p:txBody>
      </p:sp>
      <p:sp>
        <p:nvSpPr>
          <p:cNvPr id="14" name="Segnaposto data 3">
            <a:extLst>
              <a:ext uri="{FF2B5EF4-FFF2-40B4-BE49-F238E27FC236}">
                <a16:creationId xmlns="" xmlns:a16="http://schemas.microsoft.com/office/drawing/2014/main" id="{2E85EB29-7773-EA41-86EF-AB27DEA494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44122" y="64166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9831E0E-B4B9-804C-B32F-14C6EC15B13E}" type="datetime1">
              <a:t>04/11/19</a:t>
            </a:fld>
            <a:endParaRPr lang="it-IT"/>
          </a:p>
        </p:txBody>
      </p:sp>
      <p:sp>
        <p:nvSpPr>
          <p:cNvPr id="15" name="Segnaposto numero diapositiva 16">
            <a:extLst>
              <a:ext uri="{FF2B5EF4-FFF2-40B4-BE49-F238E27FC236}">
                <a16:creationId xmlns="" xmlns:a16="http://schemas.microsoft.com/office/drawing/2014/main" id="{7D97418D-D037-F84F-BA6E-B7EF0EFCB541}"/>
              </a:ext>
            </a:extLst>
          </p:cNvPr>
          <p:cNvSpPr txBox="1">
            <a:spLocks/>
          </p:cNvSpPr>
          <p:nvPr userDrawn="1"/>
        </p:nvSpPr>
        <p:spPr>
          <a:xfrm>
            <a:off x="381000" y="6416675"/>
            <a:ext cx="683339" cy="3651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Muli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544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="" xmlns:a16="http://schemas.microsoft.com/office/drawing/2014/main" id="{2528A25B-B3ED-E542-825D-E47ADBA26C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5778500"/>
            <a:ext cx="12179300" cy="1079500"/>
          </a:xfrm>
          <a:prstGeom prst="rect">
            <a:avLst/>
          </a:prstGeom>
        </p:spPr>
      </p:pic>
      <p:sp>
        <p:nvSpPr>
          <p:cNvPr id="16" name="Segnaposto numero diapositiva 16">
            <a:extLst>
              <a:ext uri="{FF2B5EF4-FFF2-40B4-BE49-F238E27FC236}">
                <a16:creationId xmlns="" xmlns:a16="http://schemas.microsoft.com/office/drawing/2014/main" id="{3F14C0E4-6232-D542-BA79-E689284628BD}"/>
              </a:ext>
            </a:extLst>
          </p:cNvPr>
          <p:cNvSpPr txBox="1">
            <a:spLocks/>
          </p:cNvSpPr>
          <p:nvPr userDrawn="1"/>
        </p:nvSpPr>
        <p:spPr>
          <a:xfrm>
            <a:off x="381000" y="6416675"/>
            <a:ext cx="683339" cy="365125"/>
          </a:xfrm>
          <a:prstGeom prst="rect">
            <a:avLst/>
          </a:prstGeom>
        </p:spPr>
        <p:txBody>
          <a:bodyPr/>
          <a:lstStyle>
            <a:defPPr>
              <a:defRPr lang="it-IT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Muli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8712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33068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jp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.png"/><Relationship Id="rId12" Type="http://schemas.openxmlformats.org/officeDocument/2006/relationships/image" Target="../media/image4.png"/><Relationship Id="rId13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theme" Target="../theme/theme2.xml"/><Relationship Id="rId9" Type="http://schemas.openxmlformats.org/officeDocument/2006/relationships/image" Target="../media/image7.jpg"/><Relationship Id="rId10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theme" Target="../theme/theme3.xml"/><Relationship Id="rId7" Type="http://schemas.openxmlformats.org/officeDocument/2006/relationships/image" Target="../media/image8.jpg"/><Relationship Id="rId8" Type="http://schemas.openxmlformats.org/officeDocument/2006/relationships/image" Target="../media/image2.png"/><Relationship Id="rId9" Type="http://schemas.openxmlformats.org/officeDocument/2006/relationships/image" Target="../media/image3.png"/><Relationship Id="rId10" Type="http://schemas.openxmlformats.org/officeDocument/2006/relationships/image" Target="../media/image4.png"/><Relationship Id="rId11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Relationship Id="rId9" Type="http://schemas.openxmlformats.org/officeDocument/2006/relationships/theme" Target="../theme/theme4.xml"/><Relationship Id="rId10" Type="http://schemas.openxmlformats.org/officeDocument/2006/relationships/image" Target="../media/image7.jpg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48">
            <a:extLst>
              <a:ext uri="{FF2B5EF4-FFF2-40B4-BE49-F238E27FC236}">
                <a16:creationId xmlns="" xmlns:a16="http://schemas.microsoft.com/office/drawing/2014/main" id="{1EB0BE17-4406-2547-BD41-BBF8482A0E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object 17"/>
          <p:cNvSpPr txBox="1"/>
          <p:nvPr/>
        </p:nvSpPr>
        <p:spPr>
          <a:xfrm>
            <a:off x="2332113" y="6340712"/>
            <a:ext cx="9097887" cy="128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" spc="5" dirty="0">
                <a:solidFill>
                  <a:srgbClr val="FFFFFF"/>
                </a:solidFill>
                <a:latin typeface="Muli" pitchFamily="2" charset="77"/>
                <a:cs typeface="Arial"/>
              </a:rPr>
              <a:t>This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rgbClr val="FFFFFF"/>
                </a:solidFill>
                <a:latin typeface="Muli" pitchFamily="2" charset="77"/>
                <a:cs typeface="Arial"/>
              </a:rPr>
              <a:t>project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rgbClr val="FFFFFF"/>
                </a:solidFill>
                <a:latin typeface="Muli" pitchFamily="2" charset="77"/>
                <a:cs typeface="Arial"/>
              </a:rPr>
              <a:t>has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rgbClr val="FFFFFF"/>
                </a:solidFill>
                <a:latin typeface="Muli" pitchFamily="2" charset="77"/>
                <a:cs typeface="Arial"/>
              </a:rPr>
              <a:t>received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rgbClr val="FFFFFF"/>
                </a:solidFill>
                <a:latin typeface="Muli" pitchFamily="2" charset="77"/>
                <a:cs typeface="Arial"/>
              </a:rPr>
              <a:t>funding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rgbClr val="FFFFFF"/>
                </a:solidFill>
                <a:latin typeface="Muli" pitchFamily="2" charset="77"/>
                <a:cs typeface="Arial"/>
              </a:rPr>
              <a:t>from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rgbClr val="FFFFFF"/>
                </a:solidFill>
                <a:latin typeface="Muli" pitchFamily="2" charset="77"/>
                <a:cs typeface="Arial"/>
              </a:rPr>
              <a:t>the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rgbClr val="FFFFFF"/>
                </a:solidFill>
                <a:latin typeface="Muli" pitchFamily="2" charset="77"/>
                <a:cs typeface="Arial"/>
              </a:rPr>
              <a:t>European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rgbClr val="FFFFFF"/>
                </a:solidFill>
                <a:latin typeface="Muli" pitchFamily="2" charset="77"/>
                <a:cs typeface="Arial"/>
              </a:rPr>
              <a:t>Union’s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rgbClr val="FFFFFF"/>
                </a:solidFill>
                <a:latin typeface="Muli" pitchFamily="2" charset="77"/>
                <a:cs typeface="Arial"/>
              </a:rPr>
              <a:t>Horizon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Muli" pitchFamily="2" charset="77"/>
                <a:cs typeface="Arial"/>
              </a:rPr>
              <a:t>2020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rgbClr val="FFFFFF"/>
                </a:solidFill>
                <a:latin typeface="Muli" pitchFamily="2" charset="77"/>
                <a:cs typeface="Arial"/>
              </a:rPr>
              <a:t>research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rgbClr val="FFFFFF"/>
                </a:solidFill>
                <a:latin typeface="Muli" pitchFamily="2" charset="77"/>
                <a:cs typeface="Arial"/>
              </a:rPr>
              <a:t>and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rgbClr val="FFFFFF"/>
                </a:solidFill>
                <a:latin typeface="Muli" pitchFamily="2" charset="77"/>
                <a:cs typeface="Arial"/>
              </a:rPr>
              <a:t>innovation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rgbClr val="FFFFFF"/>
                </a:solidFill>
                <a:latin typeface="Muli" pitchFamily="2" charset="77"/>
                <a:cs typeface="Arial"/>
              </a:rPr>
              <a:t>programme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rgbClr val="FFFFFF"/>
                </a:solidFill>
                <a:latin typeface="Muli" pitchFamily="2" charset="77"/>
                <a:cs typeface="Arial"/>
              </a:rPr>
              <a:t>under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Muli" pitchFamily="2" charset="77"/>
                <a:cs typeface="Arial"/>
              </a:rPr>
              <a:t>grant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rgbClr val="FFFFFF"/>
                </a:solidFill>
                <a:latin typeface="Muli" pitchFamily="2" charset="77"/>
                <a:cs typeface="Arial"/>
              </a:rPr>
              <a:t>agreement</a:t>
            </a:r>
            <a:r>
              <a:rPr sz="750" spc="-10" dirty="0">
                <a:solidFill>
                  <a:srgbClr val="FFFFFF"/>
                </a:solidFill>
                <a:latin typeface="Muli" pitchFamily="2" charset="77"/>
                <a:cs typeface="Arial"/>
              </a:rPr>
              <a:t> No. </a:t>
            </a:r>
            <a:r>
              <a:rPr sz="750" spc="30" dirty="0">
                <a:solidFill>
                  <a:srgbClr val="FFFFFF"/>
                </a:solidFill>
                <a:latin typeface="Muli" pitchFamily="2" charset="77"/>
                <a:cs typeface="Arial"/>
              </a:rPr>
              <a:t>823852</a:t>
            </a:r>
            <a:endParaRPr sz="750">
              <a:latin typeface="Muli" pitchFamily="2" charset="77"/>
              <a:cs typeface="Arial"/>
            </a:endParaRPr>
          </a:p>
        </p:txBody>
      </p:sp>
      <p:grpSp>
        <p:nvGrpSpPr>
          <p:cNvPr id="11" name="Gruppo 49">
            <a:extLst>
              <a:ext uri="{FF2B5EF4-FFF2-40B4-BE49-F238E27FC236}">
                <a16:creationId xmlns="" xmlns:a16="http://schemas.microsoft.com/office/drawing/2014/main" id="{7D04B1C9-7F08-9D47-BE96-BA7CF7910F57}"/>
              </a:ext>
            </a:extLst>
          </p:cNvPr>
          <p:cNvGrpSpPr/>
          <p:nvPr/>
        </p:nvGrpSpPr>
        <p:grpSpPr>
          <a:xfrm>
            <a:off x="1681163" y="6228257"/>
            <a:ext cx="486409" cy="345440"/>
            <a:chOff x="995362" y="6228257"/>
            <a:chExt cx="486409" cy="345440"/>
          </a:xfrm>
        </p:grpSpPr>
        <p:sp>
          <p:nvSpPr>
            <p:cNvPr id="12" name="object 18"/>
            <p:cNvSpPr/>
            <p:nvPr/>
          </p:nvSpPr>
          <p:spPr>
            <a:xfrm>
              <a:off x="995362" y="6228257"/>
              <a:ext cx="486409" cy="345440"/>
            </a:xfrm>
            <a:custGeom>
              <a:avLst/>
              <a:gdLst/>
              <a:ahLst/>
              <a:cxnLst/>
              <a:rect l="l" t="t" r="r" b="b"/>
              <a:pathLst>
                <a:path w="486409" h="345440">
                  <a:moveTo>
                    <a:pt x="0" y="345097"/>
                  </a:moveTo>
                  <a:lnTo>
                    <a:pt x="486282" y="345097"/>
                  </a:lnTo>
                  <a:lnTo>
                    <a:pt x="486282" y="0"/>
                  </a:lnTo>
                  <a:lnTo>
                    <a:pt x="0" y="0"/>
                  </a:lnTo>
                  <a:lnTo>
                    <a:pt x="0" y="345097"/>
                  </a:lnTo>
                  <a:close/>
                </a:path>
              </a:pathLst>
            </a:custGeom>
            <a:solidFill>
              <a:srgbClr val="094E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9"/>
            <p:cNvSpPr/>
            <p:nvPr/>
          </p:nvSpPr>
          <p:spPr>
            <a:xfrm>
              <a:off x="1097493" y="6259376"/>
              <a:ext cx="86594" cy="8523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20"/>
            <p:cNvSpPr/>
            <p:nvPr/>
          </p:nvSpPr>
          <p:spPr>
            <a:xfrm>
              <a:off x="1219894" y="6240415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23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6" y="25438"/>
                  </a:lnTo>
                  <a:lnTo>
                    <a:pt x="24117" y="20523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6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6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21"/>
            <p:cNvSpPr/>
            <p:nvPr/>
          </p:nvSpPr>
          <p:spPr>
            <a:xfrm>
              <a:off x="1290485" y="6259376"/>
              <a:ext cx="86715" cy="85239"/>
            </a:xfrm>
            <a:prstGeom prst="rect">
              <a:avLst/>
            </a:prstGeom>
            <a:blipFill>
              <a:blip r:embed="rId6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22"/>
            <p:cNvSpPr/>
            <p:nvPr/>
          </p:nvSpPr>
          <p:spPr>
            <a:xfrm>
              <a:off x="1361198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839"/>
                  </a:moveTo>
                  <a:lnTo>
                    <a:pt x="0" y="12839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552"/>
                  </a:lnTo>
                  <a:lnTo>
                    <a:pt x="25704" y="25552"/>
                  </a:lnTo>
                  <a:lnTo>
                    <a:pt x="24117" y="20650"/>
                  </a:lnTo>
                  <a:lnTo>
                    <a:pt x="34899" y="12839"/>
                  </a:lnTo>
                  <a:close/>
                </a:path>
                <a:path w="34925" h="33654">
                  <a:moveTo>
                    <a:pt x="25704" y="25552"/>
                  </a:moveTo>
                  <a:lnTo>
                    <a:pt x="17449" y="25552"/>
                  </a:lnTo>
                  <a:lnTo>
                    <a:pt x="28232" y="33362"/>
                  </a:lnTo>
                  <a:lnTo>
                    <a:pt x="25704" y="25552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839"/>
                  </a:lnTo>
                  <a:lnTo>
                    <a:pt x="21564" y="12839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23"/>
            <p:cNvSpPr/>
            <p:nvPr/>
          </p:nvSpPr>
          <p:spPr>
            <a:xfrm>
              <a:off x="1290485" y="6453160"/>
              <a:ext cx="86601" cy="85237"/>
            </a:xfrm>
            <a:prstGeom prst="rect">
              <a:avLst/>
            </a:prstGeom>
            <a:blipFill>
              <a:blip r:embed="rId7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24"/>
            <p:cNvSpPr/>
            <p:nvPr/>
          </p:nvSpPr>
          <p:spPr>
            <a:xfrm>
              <a:off x="1219782" y="6524114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35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4" y="25438"/>
                  </a:lnTo>
                  <a:lnTo>
                    <a:pt x="24117" y="20535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4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4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25"/>
            <p:cNvSpPr/>
            <p:nvPr/>
          </p:nvSpPr>
          <p:spPr>
            <a:xfrm>
              <a:off x="1097382" y="6453161"/>
              <a:ext cx="86705" cy="85236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6"/>
            <p:cNvSpPr/>
            <p:nvPr/>
          </p:nvSpPr>
          <p:spPr>
            <a:xfrm>
              <a:off x="1078483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438"/>
                  </a:lnTo>
                  <a:lnTo>
                    <a:pt x="25667" y="25438"/>
                  </a:lnTo>
                  <a:lnTo>
                    <a:pt x="24117" y="20650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667" y="25438"/>
                  </a:moveTo>
                  <a:lnTo>
                    <a:pt x="17449" y="25438"/>
                  </a:lnTo>
                  <a:lnTo>
                    <a:pt x="28232" y="33362"/>
                  </a:lnTo>
                  <a:lnTo>
                    <a:pt x="25667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21" name="Immagine 2">
            <a:extLst>
              <a:ext uri="{FF2B5EF4-FFF2-40B4-BE49-F238E27FC236}">
                <a16:creationId xmlns="" xmlns:a16="http://schemas.microsoft.com/office/drawing/2014/main" id="{59ED750F-C77A-F24E-8961-FB46DDD5A1B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762000"/>
            <a:ext cx="2743200" cy="130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315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71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="" xmlns:a16="http://schemas.microsoft.com/office/drawing/2014/main" id="{2528A25B-B3ED-E542-825D-E47ADBA26CE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5778500"/>
            <a:ext cx="12179300" cy="1079500"/>
          </a:xfrm>
          <a:prstGeom prst="rect">
            <a:avLst/>
          </a:prstGeom>
        </p:spPr>
      </p:pic>
      <p:sp>
        <p:nvSpPr>
          <p:cNvPr id="8" name="object 17"/>
          <p:cNvSpPr txBox="1"/>
          <p:nvPr/>
        </p:nvSpPr>
        <p:spPr>
          <a:xfrm>
            <a:off x="914400" y="6360855"/>
            <a:ext cx="9097887" cy="128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This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project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has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received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chemeClr val="tx1"/>
                </a:solidFill>
                <a:latin typeface="Muli" pitchFamily="2" charset="77"/>
                <a:cs typeface="Arial"/>
              </a:rPr>
              <a:t>funding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chemeClr val="tx1"/>
                </a:solidFill>
                <a:latin typeface="Muli" pitchFamily="2" charset="77"/>
                <a:cs typeface="Arial"/>
              </a:rPr>
              <a:t>from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chemeClr val="tx1"/>
                </a:solidFill>
                <a:latin typeface="Muli" pitchFamily="2" charset="77"/>
                <a:cs typeface="Arial"/>
              </a:rPr>
              <a:t>the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European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Union’s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Horizon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30" dirty="0">
                <a:solidFill>
                  <a:schemeClr val="tx1"/>
                </a:solidFill>
                <a:latin typeface="Muli" pitchFamily="2" charset="77"/>
                <a:cs typeface="Arial"/>
              </a:rPr>
              <a:t>2020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research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chemeClr val="tx1"/>
                </a:solidFill>
                <a:latin typeface="Muli" pitchFamily="2" charset="77"/>
                <a:cs typeface="Arial"/>
              </a:rPr>
              <a:t>and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chemeClr val="tx1"/>
                </a:solidFill>
                <a:latin typeface="Muli" pitchFamily="2" charset="77"/>
                <a:cs typeface="Arial"/>
              </a:rPr>
              <a:t>innovation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chemeClr val="tx1"/>
                </a:solidFill>
                <a:latin typeface="Muli" pitchFamily="2" charset="77"/>
                <a:cs typeface="Arial"/>
              </a:rPr>
              <a:t>programme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under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30" dirty="0">
                <a:solidFill>
                  <a:schemeClr val="tx1"/>
                </a:solidFill>
                <a:latin typeface="Muli" pitchFamily="2" charset="77"/>
                <a:cs typeface="Arial"/>
              </a:rPr>
              <a:t>grant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agreement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No. </a:t>
            </a:r>
            <a:r>
              <a:rPr sz="750" spc="30" dirty="0">
                <a:solidFill>
                  <a:schemeClr val="tx1"/>
                </a:solidFill>
                <a:latin typeface="Muli" pitchFamily="2" charset="77"/>
                <a:cs typeface="Arial"/>
              </a:rPr>
              <a:t>823852</a:t>
            </a:r>
            <a:endParaRPr sz="750" dirty="0">
              <a:solidFill>
                <a:schemeClr val="tx1"/>
              </a:solidFill>
              <a:latin typeface="Muli" pitchFamily="2" charset="77"/>
              <a:cs typeface="Arial"/>
            </a:endParaRPr>
          </a:p>
        </p:txBody>
      </p:sp>
      <p:grpSp>
        <p:nvGrpSpPr>
          <p:cNvPr id="9" name="Gruppo 49">
            <a:extLst>
              <a:ext uri="{FF2B5EF4-FFF2-40B4-BE49-F238E27FC236}">
                <a16:creationId xmlns="" xmlns:a16="http://schemas.microsoft.com/office/drawing/2014/main" id="{7D04B1C9-7F08-9D47-BE96-BA7CF7910F57}"/>
              </a:ext>
            </a:extLst>
          </p:cNvPr>
          <p:cNvGrpSpPr/>
          <p:nvPr/>
        </p:nvGrpSpPr>
        <p:grpSpPr>
          <a:xfrm>
            <a:off x="263450" y="6248400"/>
            <a:ext cx="486409" cy="345440"/>
            <a:chOff x="995362" y="6228257"/>
            <a:chExt cx="486409" cy="345440"/>
          </a:xfrm>
        </p:grpSpPr>
        <p:sp>
          <p:nvSpPr>
            <p:cNvPr id="10" name="object 18"/>
            <p:cNvSpPr/>
            <p:nvPr/>
          </p:nvSpPr>
          <p:spPr>
            <a:xfrm>
              <a:off x="995362" y="6228257"/>
              <a:ext cx="486409" cy="345440"/>
            </a:xfrm>
            <a:custGeom>
              <a:avLst/>
              <a:gdLst/>
              <a:ahLst/>
              <a:cxnLst/>
              <a:rect l="l" t="t" r="r" b="b"/>
              <a:pathLst>
                <a:path w="486409" h="345440">
                  <a:moveTo>
                    <a:pt x="0" y="345097"/>
                  </a:moveTo>
                  <a:lnTo>
                    <a:pt x="486282" y="345097"/>
                  </a:lnTo>
                  <a:lnTo>
                    <a:pt x="486282" y="0"/>
                  </a:lnTo>
                  <a:lnTo>
                    <a:pt x="0" y="0"/>
                  </a:lnTo>
                  <a:lnTo>
                    <a:pt x="0" y="345097"/>
                  </a:lnTo>
                  <a:close/>
                </a:path>
              </a:pathLst>
            </a:custGeom>
            <a:solidFill>
              <a:srgbClr val="094E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9"/>
            <p:cNvSpPr/>
            <p:nvPr/>
          </p:nvSpPr>
          <p:spPr>
            <a:xfrm>
              <a:off x="1097493" y="6259376"/>
              <a:ext cx="86594" cy="85239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20"/>
            <p:cNvSpPr/>
            <p:nvPr/>
          </p:nvSpPr>
          <p:spPr>
            <a:xfrm>
              <a:off x="1219894" y="6240415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23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6" y="25438"/>
                  </a:lnTo>
                  <a:lnTo>
                    <a:pt x="24117" y="20523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6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6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21"/>
            <p:cNvSpPr/>
            <p:nvPr/>
          </p:nvSpPr>
          <p:spPr>
            <a:xfrm>
              <a:off x="1290485" y="6259376"/>
              <a:ext cx="86715" cy="85239"/>
            </a:xfrm>
            <a:prstGeom prst="rect">
              <a:avLst/>
            </a:prstGeom>
            <a:blipFill>
              <a:blip r:embed="rId11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22"/>
            <p:cNvSpPr/>
            <p:nvPr/>
          </p:nvSpPr>
          <p:spPr>
            <a:xfrm>
              <a:off x="1361198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839"/>
                  </a:moveTo>
                  <a:lnTo>
                    <a:pt x="0" y="12839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552"/>
                  </a:lnTo>
                  <a:lnTo>
                    <a:pt x="25704" y="25552"/>
                  </a:lnTo>
                  <a:lnTo>
                    <a:pt x="24117" y="20650"/>
                  </a:lnTo>
                  <a:lnTo>
                    <a:pt x="34899" y="12839"/>
                  </a:lnTo>
                  <a:close/>
                </a:path>
                <a:path w="34925" h="33654">
                  <a:moveTo>
                    <a:pt x="25704" y="25552"/>
                  </a:moveTo>
                  <a:lnTo>
                    <a:pt x="17449" y="25552"/>
                  </a:lnTo>
                  <a:lnTo>
                    <a:pt x="28232" y="33362"/>
                  </a:lnTo>
                  <a:lnTo>
                    <a:pt x="25704" y="25552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839"/>
                  </a:lnTo>
                  <a:lnTo>
                    <a:pt x="21564" y="12839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23"/>
            <p:cNvSpPr/>
            <p:nvPr/>
          </p:nvSpPr>
          <p:spPr>
            <a:xfrm>
              <a:off x="1290485" y="6453160"/>
              <a:ext cx="86601" cy="85237"/>
            </a:xfrm>
            <a:prstGeom prst="rect">
              <a:avLst/>
            </a:prstGeom>
            <a:blipFill>
              <a:blip r:embed="rId1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24"/>
            <p:cNvSpPr/>
            <p:nvPr/>
          </p:nvSpPr>
          <p:spPr>
            <a:xfrm>
              <a:off x="1219782" y="6524114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35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4" y="25438"/>
                  </a:lnTo>
                  <a:lnTo>
                    <a:pt x="24117" y="20535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4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4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25"/>
            <p:cNvSpPr/>
            <p:nvPr/>
          </p:nvSpPr>
          <p:spPr>
            <a:xfrm>
              <a:off x="1097382" y="6453161"/>
              <a:ext cx="86705" cy="85236"/>
            </a:xfrm>
            <a:prstGeom prst="rect">
              <a:avLst/>
            </a:prstGeom>
            <a:blipFill>
              <a:blip r:embed="rId1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26"/>
            <p:cNvSpPr/>
            <p:nvPr/>
          </p:nvSpPr>
          <p:spPr>
            <a:xfrm>
              <a:off x="1078483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438"/>
                  </a:lnTo>
                  <a:lnTo>
                    <a:pt x="25667" y="25438"/>
                  </a:lnTo>
                  <a:lnTo>
                    <a:pt x="24117" y="20650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667" y="25438"/>
                  </a:moveTo>
                  <a:lnTo>
                    <a:pt x="17449" y="25438"/>
                  </a:lnTo>
                  <a:lnTo>
                    <a:pt x="28232" y="33362"/>
                  </a:lnTo>
                  <a:lnTo>
                    <a:pt x="25667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Segnaposto data 3">
            <a:extLst>
              <a:ext uri="{FF2B5EF4-FFF2-40B4-BE49-F238E27FC236}">
                <a16:creationId xmlns="" xmlns:a16="http://schemas.microsoft.com/office/drawing/2014/main" id="{D30CDEB2-DA54-DE45-AD6C-F8DC9C60A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8600" y="6629400"/>
            <a:ext cx="2743200" cy="152400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Muli" pitchFamily="2" charset="77"/>
              </a:defRPr>
            </a:lvl1pPr>
          </a:lstStyle>
          <a:p>
            <a:fld id="{95B7B0B5-0B63-3644-99A4-AB904A50937F}" type="datetime1">
              <a:t>04/11/19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76203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7">
            <a:extLst>
              <a:ext uri="{FF2B5EF4-FFF2-40B4-BE49-F238E27FC236}">
                <a16:creationId xmlns="" xmlns:a16="http://schemas.microsoft.com/office/drawing/2014/main" id="{3DA76E71-90F4-594C-8F95-9C1B8B8402A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5867400"/>
            <a:ext cx="12179300" cy="990600"/>
          </a:xfrm>
          <a:prstGeom prst="rect">
            <a:avLst/>
          </a:prstGeom>
        </p:spPr>
      </p:pic>
      <p:sp>
        <p:nvSpPr>
          <p:cNvPr id="8" name="object 17"/>
          <p:cNvSpPr txBox="1"/>
          <p:nvPr userDrawn="1"/>
        </p:nvSpPr>
        <p:spPr>
          <a:xfrm>
            <a:off x="1108150" y="6589455"/>
            <a:ext cx="9097887" cy="128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This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project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has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received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chemeClr val="tx1"/>
                </a:solidFill>
                <a:latin typeface="Muli" pitchFamily="2" charset="77"/>
                <a:cs typeface="Arial"/>
              </a:rPr>
              <a:t>funding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chemeClr val="tx1"/>
                </a:solidFill>
                <a:latin typeface="Muli" pitchFamily="2" charset="77"/>
                <a:cs typeface="Arial"/>
              </a:rPr>
              <a:t>from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chemeClr val="tx1"/>
                </a:solidFill>
                <a:latin typeface="Muli" pitchFamily="2" charset="77"/>
                <a:cs typeface="Arial"/>
              </a:rPr>
              <a:t>the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European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Union’s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Horizon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30" dirty="0">
                <a:solidFill>
                  <a:schemeClr val="tx1"/>
                </a:solidFill>
                <a:latin typeface="Muli" pitchFamily="2" charset="77"/>
                <a:cs typeface="Arial"/>
              </a:rPr>
              <a:t>2020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5" dirty="0">
                <a:solidFill>
                  <a:schemeClr val="tx1"/>
                </a:solidFill>
                <a:latin typeface="Muli" pitchFamily="2" charset="77"/>
                <a:cs typeface="Arial"/>
              </a:rPr>
              <a:t>research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5" dirty="0">
                <a:solidFill>
                  <a:schemeClr val="tx1"/>
                </a:solidFill>
                <a:latin typeface="Muli" pitchFamily="2" charset="77"/>
                <a:cs typeface="Arial"/>
              </a:rPr>
              <a:t>and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chemeClr val="tx1"/>
                </a:solidFill>
                <a:latin typeface="Muli" pitchFamily="2" charset="77"/>
                <a:cs typeface="Arial"/>
              </a:rPr>
              <a:t>innovation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20" dirty="0">
                <a:solidFill>
                  <a:schemeClr val="tx1"/>
                </a:solidFill>
                <a:latin typeface="Muli" pitchFamily="2" charset="77"/>
                <a:cs typeface="Arial"/>
              </a:rPr>
              <a:t>programme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under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30" dirty="0">
                <a:solidFill>
                  <a:schemeClr val="tx1"/>
                </a:solidFill>
                <a:latin typeface="Muli" pitchFamily="2" charset="77"/>
                <a:cs typeface="Arial"/>
              </a:rPr>
              <a:t>grant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</a:t>
            </a:r>
            <a:r>
              <a:rPr sz="750" spc="15" dirty="0">
                <a:solidFill>
                  <a:schemeClr val="tx1"/>
                </a:solidFill>
                <a:latin typeface="Muli" pitchFamily="2" charset="77"/>
                <a:cs typeface="Arial"/>
              </a:rPr>
              <a:t>agreement</a:t>
            </a:r>
            <a:r>
              <a:rPr sz="750" spc="-10" dirty="0">
                <a:solidFill>
                  <a:schemeClr val="tx1"/>
                </a:solidFill>
                <a:latin typeface="Muli" pitchFamily="2" charset="77"/>
                <a:cs typeface="Arial"/>
              </a:rPr>
              <a:t> No. </a:t>
            </a:r>
            <a:r>
              <a:rPr sz="750" spc="30" dirty="0">
                <a:solidFill>
                  <a:schemeClr val="tx1"/>
                </a:solidFill>
                <a:latin typeface="Muli" pitchFamily="2" charset="77"/>
                <a:cs typeface="Arial"/>
              </a:rPr>
              <a:t>823852</a:t>
            </a:r>
            <a:endParaRPr sz="750" dirty="0">
              <a:solidFill>
                <a:schemeClr val="tx1"/>
              </a:solidFill>
              <a:latin typeface="Muli" pitchFamily="2" charset="77"/>
              <a:cs typeface="Arial"/>
            </a:endParaRPr>
          </a:p>
        </p:txBody>
      </p:sp>
      <p:grpSp>
        <p:nvGrpSpPr>
          <p:cNvPr id="9" name="Gruppo 49">
            <a:extLst>
              <a:ext uri="{FF2B5EF4-FFF2-40B4-BE49-F238E27FC236}">
                <a16:creationId xmlns="" xmlns:a16="http://schemas.microsoft.com/office/drawing/2014/main" id="{7D04B1C9-7F08-9D47-BE96-BA7CF7910F57}"/>
              </a:ext>
            </a:extLst>
          </p:cNvPr>
          <p:cNvGrpSpPr/>
          <p:nvPr userDrawn="1"/>
        </p:nvGrpSpPr>
        <p:grpSpPr>
          <a:xfrm>
            <a:off x="457200" y="6477000"/>
            <a:ext cx="486409" cy="345440"/>
            <a:chOff x="995362" y="6228257"/>
            <a:chExt cx="486409" cy="345440"/>
          </a:xfrm>
        </p:grpSpPr>
        <p:sp>
          <p:nvSpPr>
            <p:cNvPr id="10" name="object 18"/>
            <p:cNvSpPr/>
            <p:nvPr/>
          </p:nvSpPr>
          <p:spPr>
            <a:xfrm>
              <a:off x="995362" y="6228257"/>
              <a:ext cx="486409" cy="345440"/>
            </a:xfrm>
            <a:custGeom>
              <a:avLst/>
              <a:gdLst/>
              <a:ahLst/>
              <a:cxnLst/>
              <a:rect l="l" t="t" r="r" b="b"/>
              <a:pathLst>
                <a:path w="486409" h="345440">
                  <a:moveTo>
                    <a:pt x="0" y="345097"/>
                  </a:moveTo>
                  <a:lnTo>
                    <a:pt x="486282" y="345097"/>
                  </a:lnTo>
                  <a:lnTo>
                    <a:pt x="486282" y="0"/>
                  </a:lnTo>
                  <a:lnTo>
                    <a:pt x="0" y="0"/>
                  </a:lnTo>
                  <a:lnTo>
                    <a:pt x="0" y="345097"/>
                  </a:lnTo>
                  <a:close/>
                </a:path>
              </a:pathLst>
            </a:custGeom>
            <a:solidFill>
              <a:srgbClr val="094E9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9"/>
            <p:cNvSpPr/>
            <p:nvPr/>
          </p:nvSpPr>
          <p:spPr>
            <a:xfrm>
              <a:off x="1097493" y="6259376"/>
              <a:ext cx="86594" cy="85239"/>
            </a:xfrm>
            <a:prstGeom prst="rect">
              <a:avLst/>
            </a:prstGeom>
            <a:blipFill>
              <a:blip r:embed="rId8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20"/>
            <p:cNvSpPr/>
            <p:nvPr/>
          </p:nvSpPr>
          <p:spPr>
            <a:xfrm>
              <a:off x="1219894" y="6240415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23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6" y="25438"/>
                  </a:lnTo>
                  <a:lnTo>
                    <a:pt x="24117" y="20523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6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6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21"/>
            <p:cNvSpPr/>
            <p:nvPr/>
          </p:nvSpPr>
          <p:spPr>
            <a:xfrm>
              <a:off x="1290485" y="6259376"/>
              <a:ext cx="86715" cy="85239"/>
            </a:xfrm>
            <a:prstGeom prst="rect">
              <a:avLst/>
            </a:prstGeom>
            <a:blipFill>
              <a:blip r:embed="rId9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22"/>
            <p:cNvSpPr/>
            <p:nvPr/>
          </p:nvSpPr>
          <p:spPr>
            <a:xfrm>
              <a:off x="1361198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839"/>
                  </a:moveTo>
                  <a:lnTo>
                    <a:pt x="0" y="12839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552"/>
                  </a:lnTo>
                  <a:lnTo>
                    <a:pt x="25704" y="25552"/>
                  </a:lnTo>
                  <a:lnTo>
                    <a:pt x="24117" y="20650"/>
                  </a:lnTo>
                  <a:lnTo>
                    <a:pt x="34899" y="12839"/>
                  </a:lnTo>
                  <a:close/>
                </a:path>
                <a:path w="34925" h="33654">
                  <a:moveTo>
                    <a:pt x="25704" y="25552"/>
                  </a:moveTo>
                  <a:lnTo>
                    <a:pt x="17449" y="25552"/>
                  </a:lnTo>
                  <a:lnTo>
                    <a:pt x="28232" y="33362"/>
                  </a:lnTo>
                  <a:lnTo>
                    <a:pt x="25704" y="25552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839"/>
                  </a:lnTo>
                  <a:lnTo>
                    <a:pt x="21564" y="12839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23"/>
            <p:cNvSpPr/>
            <p:nvPr/>
          </p:nvSpPr>
          <p:spPr>
            <a:xfrm>
              <a:off x="1290485" y="6453160"/>
              <a:ext cx="86601" cy="85237"/>
            </a:xfrm>
            <a:prstGeom prst="rect">
              <a:avLst/>
            </a:prstGeom>
            <a:blipFill>
              <a:blip r:embed="rId10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24"/>
            <p:cNvSpPr/>
            <p:nvPr/>
          </p:nvSpPr>
          <p:spPr>
            <a:xfrm>
              <a:off x="1219782" y="6524114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535"/>
                  </a:lnTo>
                  <a:lnTo>
                    <a:pt x="6667" y="33248"/>
                  </a:lnTo>
                  <a:lnTo>
                    <a:pt x="17449" y="25438"/>
                  </a:lnTo>
                  <a:lnTo>
                    <a:pt x="25704" y="25438"/>
                  </a:lnTo>
                  <a:lnTo>
                    <a:pt x="24117" y="20535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704" y="25438"/>
                  </a:moveTo>
                  <a:lnTo>
                    <a:pt x="17449" y="25438"/>
                  </a:lnTo>
                  <a:lnTo>
                    <a:pt x="28232" y="33248"/>
                  </a:lnTo>
                  <a:lnTo>
                    <a:pt x="25704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25"/>
            <p:cNvSpPr/>
            <p:nvPr/>
          </p:nvSpPr>
          <p:spPr>
            <a:xfrm>
              <a:off x="1097382" y="6453161"/>
              <a:ext cx="86705" cy="85236"/>
            </a:xfrm>
            <a:prstGeom prst="rect">
              <a:avLst/>
            </a:prstGeom>
            <a:blipFill>
              <a:blip r:embed="rId11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26"/>
            <p:cNvSpPr/>
            <p:nvPr/>
          </p:nvSpPr>
          <p:spPr>
            <a:xfrm>
              <a:off x="1078483" y="6382207"/>
              <a:ext cx="34925" cy="33655"/>
            </a:xfrm>
            <a:custGeom>
              <a:avLst/>
              <a:gdLst/>
              <a:ahLst/>
              <a:cxnLst/>
              <a:rect l="l" t="t" r="r" b="b"/>
              <a:pathLst>
                <a:path w="34925" h="33654">
                  <a:moveTo>
                    <a:pt x="34899" y="12725"/>
                  </a:moveTo>
                  <a:lnTo>
                    <a:pt x="0" y="12725"/>
                  </a:lnTo>
                  <a:lnTo>
                    <a:pt x="10782" y="20650"/>
                  </a:lnTo>
                  <a:lnTo>
                    <a:pt x="6667" y="33362"/>
                  </a:lnTo>
                  <a:lnTo>
                    <a:pt x="17449" y="25438"/>
                  </a:lnTo>
                  <a:lnTo>
                    <a:pt x="25667" y="25438"/>
                  </a:lnTo>
                  <a:lnTo>
                    <a:pt x="24117" y="20650"/>
                  </a:lnTo>
                  <a:lnTo>
                    <a:pt x="34899" y="12725"/>
                  </a:lnTo>
                  <a:close/>
                </a:path>
                <a:path w="34925" h="33654">
                  <a:moveTo>
                    <a:pt x="25667" y="25438"/>
                  </a:moveTo>
                  <a:lnTo>
                    <a:pt x="17449" y="25438"/>
                  </a:lnTo>
                  <a:lnTo>
                    <a:pt x="28232" y="33362"/>
                  </a:lnTo>
                  <a:lnTo>
                    <a:pt x="25667" y="25438"/>
                  </a:lnTo>
                  <a:close/>
                </a:path>
                <a:path w="34925" h="33654">
                  <a:moveTo>
                    <a:pt x="17449" y="0"/>
                  </a:moveTo>
                  <a:lnTo>
                    <a:pt x="13334" y="12725"/>
                  </a:lnTo>
                  <a:lnTo>
                    <a:pt x="21564" y="12725"/>
                  </a:lnTo>
                  <a:lnTo>
                    <a:pt x="17449" y="0"/>
                  </a:lnTo>
                  <a:close/>
                </a:path>
              </a:pathLst>
            </a:custGeom>
            <a:solidFill>
              <a:srgbClr val="F9ED3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53052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8" r:id="rId2"/>
    <p:sldLayoutId id="2147483689" r:id="rId3"/>
    <p:sldLayoutId id="2147483690" r:id="rId4"/>
    <p:sldLayoutId id="2147483693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="" xmlns:a16="http://schemas.microsoft.com/office/drawing/2014/main" id="{2528A25B-B3ED-E542-825D-E47ADBA26CE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" y="5778500"/>
            <a:ext cx="121793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822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chart" Target="../charts/char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chart" Target="../charts/char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8.jpeg"/><Relationship Id="rId12" Type="http://schemas.openxmlformats.org/officeDocument/2006/relationships/image" Target="../media/image19.png"/><Relationship Id="rId13" Type="http://schemas.openxmlformats.org/officeDocument/2006/relationships/image" Target="../media/image20.jpeg"/><Relationship Id="rId14" Type="http://schemas.openxmlformats.org/officeDocument/2006/relationships/image" Target="../media/image21.png"/><Relationship Id="rId15" Type="http://schemas.openxmlformats.org/officeDocument/2006/relationships/image" Target="../media/image22.png"/><Relationship Id="rId16" Type="http://schemas.openxmlformats.org/officeDocument/2006/relationships/image" Target="../media/image23.jpeg"/><Relationship Id="rId17" Type="http://schemas.openxmlformats.org/officeDocument/2006/relationships/image" Target="../media/image24.jpe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eg"/><Relationship Id="rId3" Type="http://schemas.openxmlformats.org/officeDocument/2006/relationships/image" Target="../media/image10.jpg"/><Relationship Id="rId4" Type="http://schemas.openxmlformats.org/officeDocument/2006/relationships/image" Target="../media/image11.jpeg"/><Relationship Id="rId5" Type="http://schemas.openxmlformats.org/officeDocument/2006/relationships/image" Target="../media/image12.png"/><Relationship Id="rId6" Type="http://schemas.openxmlformats.org/officeDocument/2006/relationships/image" Target="../media/image13.jpeg"/><Relationship Id="rId7" Type="http://schemas.openxmlformats.org/officeDocument/2006/relationships/image" Target="../media/image14.jpeg"/><Relationship Id="rId8" Type="http://schemas.openxmlformats.org/officeDocument/2006/relationships/image" Target="../media/image15.jpeg"/><Relationship Id="rId9" Type="http://schemas.openxmlformats.org/officeDocument/2006/relationships/image" Target="../media/image16.png"/><Relationship Id="rId10" Type="http://schemas.openxmlformats.org/officeDocument/2006/relationships/image" Target="../media/image1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png"/><Relationship Id="rId3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638896" y="2890391"/>
            <a:ext cx="6971704" cy="538609"/>
          </a:xfrm>
        </p:spPr>
        <p:txBody>
          <a:bodyPr/>
          <a:lstStyle/>
          <a:p>
            <a:r>
              <a:rPr lang="en-US" dirty="0"/>
              <a:t>FAIR Data @ CERIC-ERIC 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4"/>
          </p:nvPr>
        </p:nvSpPr>
        <p:spPr>
          <a:xfrm>
            <a:off x="1638897" y="4278868"/>
            <a:ext cx="6971704" cy="69121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90"/>
              </a:spcBef>
            </a:pPr>
            <a:r>
              <a:rPr lang="en-US" spc="10" dirty="0" smtClean="0">
                <a:solidFill>
                  <a:srgbClr val="4C4D4F"/>
                </a:solidFill>
                <a:cs typeface="Arial"/>
              </a:rPr>
              <a:t>November 4</a:t>
            </a:r>
            <a:r>
              <a:rPr lang="en-US" spc="10" baseline="30000" dirty="0" smtClean="0">
                <a:solidFill>
                  <a:srgbClr val="4C4D4F"/>
                </a:solidFill>
                <a:cs typeface="Arial"/>
              </a:rPr>
              <a:t>th</a:t>
            </a:r>
            <a:r>
              <a:rPr lang="en-US" spc="10" dirty="0" smtClean="0">
                <a:solidFill>
                  <a:srgbClr val="4C4D4F"/>
                </a:solidFill>
                <a:cs typeface="Arial"/>
              </a:rPr>
              <a:t> ,</a:t>
            </a:r>
            <a:r>
              <a:rPr lang="en-US" spc="-60" dirty="0" smtClean="0">
                <a:solidFill>
                  <a:srgbClr val="4C4D4F"/>
                </a:solidFill>
                <a:cs typeface="Arial"/>
              </a:rPr>
              <a:t> </a:t>
            </a:r>
            <a:r>
              <a:rPr lang="en-US" spc="90" dirty="0">
                <a:solidFill>
                  <a:srgbClr val="4C4D4F"/>
                </a:solidFill>
                <a:cs typeface="Arial"/>
              </a:rPr>
              <a:t>2019</a:t>
            </a:r>
            <a:endParaRPr lang="en-US" dirty="0">
              <a:cs typeface="Arial"/>
            </a:endParaRPr>
          </a:p>
          <a:p>
            <a:pPr>
              <a:lnSpc>
                <a:spcPct val="100000"/>
              </a:lnSpc>
              <a:spcBef>
                <a:spcPts val="590"/>
              </a:spcBef>
            </a:pPr>
            <a:r>
              <a:rPr lang="en-US" spc="-5" dirty="0">
                <a:solidFill>
                  <a:srgbClr val="4C4D4F"/>
                </a:solidFill>
                <a:cs typeface="Arial"/>
              </a:rPr>
              <a:t>Author: </a:t>
            </a:r>
            <a:r>
              <a:rPr lang="en-US" spc="25" dirty="0" smtClean="0">
                <a:solidFill>
                  <a:srgbClr val="4C4D4F"/>
                </a:solidFill>
                <a:cs typeface="Arial"/>
              </a:rPr>
              <a:t>Roberto Pugliese</a:t>
            </a:r>
            <a:r>
              <a:rPr lang="en-US" spc="-55" dirty="0" smtClean="0">
                <a:solidFill>
                  <a:srgbClr val="4C4D4F"/>
                </a:solidFill>
                <a:cs typeface="Arial"/>
              </a:rPr>
              <a:t>, </a:t>
            </a:r>
            <a:r>
              <a:rPr lang="en-US" spc="25" dirty="0" smtClean="0">
                <a:solidFill>
                  <a:srgbClr val="4C4D4F"/>
                </a:solidFill>
                <a:cs typeface="Arial"/>
              </a:rPr>
              <a:t>CERIC-ERIC</a:t>
            </a: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7523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it-IT" dirty="0"/>
              <a:t>CERIC </a:t>
            </a:r>
            <a:r>
              <a:rPr lang="it-IT" dirty="0" err="1"/>
              <a:t>Facilities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5306282" cy="2154436"/>
          </a:xfrm>
        </p:spPr>
        <p:txBody>
          <a:bodyPr/>
          <a:lstStyle/>
          <a:p>
            <a:r>
              <a:rPr lang="it-IT" sz="2000" dirty="0"/>
              <a:t>The </a:t>
            </a:r>
            <a:r>
              <a:rPr lang="it-IT" sz="2000" b="1" dirty="0" err="1"/>
              <a:t>Italian</a:t>
            </a:r>
            <a:r>
              <a:rPr lang="it-IT" sz="2000" dirty="0"/>
              <a:t> </a:t>
            </a:r>
            <a:r>
              <a:rPr lang="it-IT" sz="2000" dirty="0" err="1"/>
              <a:t>facility</a:t>
            </a:r>
            <a:r>
              <a:rPr lang="it-IT" sz="2000" dirty="0"/>
              <a:t> (RE: </a:t>
            </a:r>
            <a:r>
              <a:rPr lang="it-IT" sz="2000" b="1" dirty="0"/>
              <a:t>Elettra Sincrotrone Trieste</a:t>
            </a:r>
            <a:r>
              <a:rPr lang="it-IT" sz="2000" dirty="0"/>
              <a:t>) </a:t>
            </a:r>
            <a:r>
              <a:rPr lang="it-IT" sz="2000" dirty="0" err="1"/>
              <a:t>covers</a:t>
            </a:r>
            <a:r>
              <a:rPr lang="it-IT" sz="2000" dirty="0"/>
              <a:t> a wide </a:t>
            </a:r>
            <a:r>
              <a:rPr lang="it-IT" sz="2000" dirty="0" err="1"/>
              <a:t>range</a:t>
            </a:r>
            <a:r>
              <a:rPr lang="it-IT" sz="2000" dirty="0"/>
              <a:t> of </a:t>
            </a:r>
            <a:r>
              <a:rPr lang="it-IT" sz="2000" dirty="0" err="1"/>
              <a:t>experimental</a:t>
            </a:r>
            <a:r>
              <a:rPr lang="it-IT" sz="2000" dirty="0"/>
              <a:t> </a:t>
            </a:r>
            <a:r>
              <a:rPr lang="it-IT" sz="2000" dirty="0" err="1"/>
              <a:t>techniques</a:t>
            </a:r>
            <a:r>
              <a:rPr lang="it-IT" sz="2000" dirty="0"/>
              <a:t> and </a:t>
            </a:r>
            <a:r>
              <a:rPr lang="it-IT" sz="2000" dirty="0" err="1"/>
              <a:t>scientific</a:t>
            </a:r>
            <a:r>
              <a:rPr lang="it-IT" sz="2000" dirty="0"/>
              <a:t> </a:t>
            </a:r>
            <a:r>
              <a:rPr lang="it-IT" sz="2000" dirty="0" err="1"/>
              <a:t>fields</a:t>
            </a:r>
            <a:r>
              <a:rPr lang="it-IT" sz="2000" dirty="0"/>
              <a:t>, </a:t>
            </a:r>
            <a:r>
              <a:rPr lang="it-IT" sz="2000" dirty="0" err="1"/>
              <a:t>including</a:t>
            </a:r>
            <a:r>
              <a:rPr lang="it-IT" sz="2000" dirty="0"/>
              <a:t> </a:t>
            </a:r>
            <a:r>
              <a:rPr lang="it-IT" sz="2000" b="1" dirty="0" err="1"/>
              <a:t>photoemission</a:t>
            </a:r>
            <a:r>
              <a:rPr lang="it-IT" sz="2000" b="1" dirty="0"/>
              <a:t>, </a:t>
            </a:r>
            <a:r>
              <a:rPr lang="it-IT" sz="2000" b="1" dirty="0" err="1"/>
              <a:t>spectromicroscopy</a:t>
            </a:r>
            <a:r>
              <a:rPr lang="it-IT" sz="2000" b="1" dirty="0"/>
              <a:t>, </a:t>
            </a:r>
            <a:r>
              <a:rPr lang="it-IT" sz="2000" b="1" dirty="0" err="1"/>
              <a:t>crystallography</a:t>
            </a:r>
            <a:r>
              <a:rPr lang="it-IT" sz="2000" b="1" dirty="0"/>
              <a:t>, </a:t>
            </a:r>
            <a:r>
              <a:rPr lang="it-IT" sz="2000" b="1" dirty="0" err="1"/>
              <a:t>dichroic</a:t>
            </a:r>
            <a:r>
              <a:rPr lang="it-IT" sz="2000" b="1" dirty="0"/>
              <a:t> </a:t>
            </a:r>
            <a:r>
              <a:rPr lang="it-IT" sz="2000" b="1" dirty="0" err="1"/>
              <a:t>absorption</a:t>
            </a:r>
            <a:r>
              <a:rPr lang="it-IT" sz="2000" b="1" dirty="0"/>
              <a:t> </a:t>
            </a:r>
            <a:r>
              <a:rPr lang="it-IT" sz="2000" b="1" dirty="0" err="1"/>
              <a:t>spectroscopy</a:t>
            </a:r>
            <a:r>
              <a:rPr lang="it-IT" sz="2000" b="1" dirty="0"/>
              <a:t>, x-</a:t>
            </a:r>
            <a:r>
              <a:rPr lang="it-IT" sz="2000" b="1" dirty="0" err="1"/>
              <a:t>ray</a:t>
            </a:r>
            <a:r>
              <a:rPr lang="it-IT" sz="2000" b="1" dirty="0"/>
              <a:t> </a:t>
            </a:r>
            <a:r>
              <a:rPr lang="it-IT" sz="2000" b="1" dirty="0" err="1"/>
              <a:t>imaging</a:t>
            </a:r>
            <a:r>
              <a:rPr lang="it-IT" sz="2000" b="1" dirty="0"/>
              <a:t> etc</a:t>
            </a:r>
            <a:r>
              <a:rPr lang="it-IT" sz="2000" dirty="0"/>
              <a:t>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3"/>
          </p:nvPr>
        </p:nvSpPr>
        <p:spPr>
          <a:xfrm>
            <a:off x="6129433" y="1577340"/>
            <a:ext cx="5306282" cy="3385542"/>
          </a:xfrm>
        </p:spPr>
        <p:txBody>
          <a:bodyPr/>
          <a:lstStyle/>
          <a:p>
            <a:r>
              <a:rPr lang="it-IT" sz="2000" dirty="0"/>
              <a:t>The </a:t>
            </a:r>
            <a:r>
              <a:rPr lang="it-IT" sz="2000" b="1" dirty="0" err="1"/>
              <a:t>Polish</a:t>
            </a:r>
            <a:r>
              <a:rPr lang="it-IT" sz="2000" dirty="0"/>
              <a:t> </a:t>
            </a:r>
            <a:r>
              <a:rPr lang="it-IT" sz="2000" dirty="0" err="1"/>
              <a:t>facility</a:t>
            </a:r>
            <a:r>
              <a:rPr lang="it-IT" sz="2000" dirty="0"/>
              <a:t> (RE: </a:t>
            </a:r>
            <a:r>
              <a:rPr lang="it-IT" sz="2000" dirty="0" err="1"/>
              <a:t>Polish</a:t>
            </a:r>
            <a:r>
              <a:rPr lang="it-IT" sz="2000" dirty="0"/>
              <a:t> </a:t>
            </a:r>
            <a:r>
              <a:rPr lang="it-IT" sz="2000" dirty="0" err="1"/>
              <a:t>Ministry</a:t>
            </a:r>
            <a:r>
              <a:rPr lang="it-IT" sz="2000" dirty="0"/>
              <a:t> of Science and </a:t>
            </a:r>
            <a:r>
              <a:rPr lang="it-IT" sz="2000" dirty="0" err="1"/>
              <a:t>Higher</a:t>
            </a:r>
            <a:r>
              <a:rPr lang="it-IT" sz="2000" dirty="0"/>
              <a:t> </a:t>
            </a:r>
            <a:r>
              <a:rPr lang="it-IT" sz="2000" dirty="0" err="1"/>
              <a:t>Education</a:t>
            </a:r>
            <a:r>
              <a:rPr lang="it-IT" sz="2000" dirty="0"/>
              <a:t>) </a:t>
            </a:r>
            <a:r>
              <a:rPr lang="it-IT" sz="2000" dirty="0" err="1"/>
              <a:t>offers</a:t>
            </a:r>
            <a:r>
              <a:rPr lang="it-IT" sz="2000" dirty="0"/>
              <a:t> </a:t>
            </a:r>
            <a:r>
              <a:rPr lang="it-IT" sz="2000" dirty="0" err="1"/>
              <a:t>techniques</a:t>
            </a:r>
            <a:r>
              <a:rPr lang="it-IT" sz="2000" dirty="0"/>
              <a:t> </a:t>
            </a:r>
            <a:r>
              <a:rPr lang="it-IT" sz="2000" dirty="0" err="1"/>
              <a:t>based</a:t>
            </a:r>
            <a:r>
              <a:rPr lang="it-IT" sz="2000" dirty="0"/>
              <a:t> on </a:t>
            </a:r>
            <a:r>
              <a:rPr lang="it-IT" sz="2000" dirty="0" err="1"/>
              <a:t>synchrotron</a:t>
            </a:r>
            <a:r>
              <a:rPr lang="it-IT" sz="2000" dirty="0"/>
              <a:t> </a:t>
            </a:r>
            <a:r>
              <a:rPr lang="it-IT" sz="2000" dirty="0" err="1"/>
              <a:t>radiation</a:t>
            </a:r>
            <a:r>
              <a:rPr lang="it-IT" sz="2000" dirty="0"/>
              <a:t>: the </a:t>
            </a:r>
            <a:r>
              <a:rPr lang="it-IT" sz="2000" b="1" dirty="0"/>
              <a:t>PEEM/XAS </a:t>
            </a:r>
            <a:r>
              <a:rPr lang="it-IT" sz="2000" b="1" dirty="0" err="1" smtClean="0"/>
              <a:t>beamline</a:t>
            </a:r>
            <a:r>
              <a:rPr lang="it-IT" sz="2000" dirty="0" smtClean="0"/>
              <a:t>. </a:t>
            </a:r>
            <a:r>
              <a:rPr lang="it-IT" sz="2000" dirty="0"/>
              <a:t>The </a:t>
            </a:r>
            <a:r>
              <a:rPr lang="it-IT" sz="2000" b="1" dirty="0"/>
              <a:t>UARPES </a:t>
            </a:r>
            <a:r>
              <a:rPr lang="it-IT" sz="2000" b="1" dirty="0" err="1"/>
              <a:t>undulator</a:t>
            </a:r>
            <a:r>
              <a:rPr lang="it-IT" sz="2000" b="1" dirty="0"/>
              <a:t> </a:t>
            </a:r>
            <a:r>
              <a:rPr lang="it-IT" sz="2000" b="1" dirty="0" err="1" smtClean="0"/>
              <a:t>beamline</a:t>
            </a:r>
            <a:r>
              <a:rPr lang="it-IT" sz="2000" dirty="0" smtClean="0"/>
              <a:t>. </a:t>
            </a:r>
            <a:r>
              <a:rPr lang="it-IT" sz="2000" dirty="0" err="1"/>
              <a:t>Additionally</a:t>
            </a:r>
            <a:r>
              <a:rPr lang="it-IT" sz="2000" dirty="0"/>
              <a:t>, the SOLARIS Centre </a:t>
            </a:r>
            <a:r>
              <a:rPr lang="it-IT" sz="2000" dirty="0" err="1"/>
              <a:t>makes</a:t>
            </a:r>
            <a:r>
              <a:rPr lang="it-IT" sz="2000" dirty="0"/>
              <a:t> </a:t>
            </a:r>
            <a:r>
              <a:rPr lang="it-IT" sz="2000" b="1" dirty="0" err="1"/>
              <a:t>available</a:t>
            </a:r>
            <a:r>
              <a:rPr lang="it-IT" sz="2000" b="1" dirty="0"/>
              <a:t> state-of-the-art </a:t>
            </a:r>
            <a:r>
              <a:rPr lang="it-IT" sz="2000" b="1" dirty="0" err="1"/>
              <a:t>Krios</a:t>
            </a:r>
            <a:r>
              <a:rPr lang="it-IT" sz="2000" b="1" dirty="0"/>
              <a:t>™ G3i </a:t>
            </a:r>
            <a:r>
              <a:rPr lang="it-IT" sz="2000" b="1" dirty="0" err="1"/>
              <a:t>Cryo-Transmission</a:t>
            </a:r>
            <a:r>
              <a:rPr lang="it-IT" sz="2000" b="1" dirty="0"/>
              <a:t> Electron </a:t>
            </a:r>
            <a:r>
              <a:rPr lang="it-IT" sz="2000" b="1" dirty="0" err="1"/>
              <a:t>Microscope</a:t>
            </a:r>
            <a:r>
              <a:rPr lang="it-IT" sz="2000" dirty="0"/>
              <a:t> for life science </a:t>
            </a:r>
            <a:r>
              <a:rPr lang="it-IT" sz="2000" dirty="0" err="1"/>
              <a:t>researchers</a:t>
            </a:r>
            <a:r>
              <a:rPr lang="it-IT" sz="2000" dirty="0"/>
              <a:t>. The </a:t>
            </a:r>
            <a:r>
              <a:rPr lang="it-IT" sz="2000" dirty="0" err="1"/>
              <a:t>microscope</a:t>
            </a:r>
            <a:r>
              <a:rPr lang="it-IT" sz="2000" dirty="0"/>
              <a:t> </a:t>
            </a:r>
            <a:r>
              <a:rPr lang="it-IT" sz="2000" dirty="0" err="1"/>
              <a:t>enables</a:t>
            </a:r>
            <a:r>
              <a:rPr lang="it-IT" sz="2000" dirty="0"/>
              <a:t> high-</a:t>
            </a:r>
            <a:r>
              <a:rPr lang="it-IT" sz="2000" dirty="0" err="1"/>
              <a:t>resolution</a:t>
            </a:r>
            <a:r>
              <a:rPr lang="it-IT" sz="2000" dirty="0"/>
              <a:t> </a:t>
            </a:r>
            <a:r>
              <a:rPr lang="it-IT" sz="2000" dirty="0" err="1"/>
              <a:t>structural</a:t>
            </a:r>
            <a:r>
              <a:rPr lang="it-IT" sz="2000" dirty="0"/>
              <a:t> </a:t>
            </a:r>
            <a:r>
              <a:rPr lang="it-IT" sz="2000" dirty="0" err="1"/>
              <a:t>analyses</a:t>
            </a:r>
            <a:r>
              <a:rPr lang="it-IT" sz="2000" dirty="0"/>
              <a:t> of </a:t>
            </a:r>
            <a:r>
              <a:rPr lang="it-IT" sz="2000" dirty="0" err="1"/>
              <a:t>frozen</a:t>
            </a:r>
            <a:r>
              <a:rPr lang="it-IT" sz="2000" dirty="0"/>
              <a:t> </a:t>
            </a:r>
            <a:r>
              <a:rPr lang="it-IT" sz="2000" dirty="0" err="1"/>
              <a:t>hydrated</a:t>
            </a:r>
            <a:r>
              <a:rPr lang="it-IT" sz="2000" dirty="0"/>
              <a:t> </a:t>
            </a:r>
            <a:r>
              <a:rPr lang="it-IT" sz="2000" dirty="0" err="1"/>
              <a:t>specimens</a:t>
            </a:r>
            <a:r>
              <a:rPr lang="it-IT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4907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it-IT" dirty="0"/>
              <a:t>CERIC </a:t>
            </a:r>
            <a:r>
              <a:rPr lang="it-IT" dirty="0" err="1"/>
              <a:t>Facilities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5306282" cy="2462213"/>
          </a:xfrm>
        </p:spPr>
        <p:txBody>
          <a:bodyPr/>
          <a:lstStyle/>
          <a:p>
            <a:r>
              <a:rPr lang="it-IT" sz="2000" dirty="0"/>
              <a:t>The </a:t>
            </a:r>
            <a:r>
              <a:rPr lang="it-IT" sz="2000" b="1" dirty="0" err="1"/>
              <a:t>Romanian</a:t>
            </a:r>
            <a:r>
              <a:rPr lang="it-IT" sz="2000" dirty="0"/>
              <a:t> </a:t>
            </a:r>
            <a:r>
              <a:rPr lang="it-IT" sz="2000" dirty="0" err="1"/>
              <a:t>facility</a:t>
            </a:r>
            <a:r>
              <a:rPr lang="it-IT" sz="2000" dirty="0"/>
              <a:t> (RE: National </a:t>
            </a:r>
            <a:r>
              <a:rPr lang="it-IT" sz="2000" dirty="0" err="1"/>
              <a:t>Institute</a:t>
            </a:r>
            <a:r>
              <a:rPr lang="it-IT" sz="2000" dirty="0"/>
              <a:t> of </a:t>
            </a:r>
            <a:r>
              <a:rPr lang="it-IT" sz="2000" dirty="0" err="1"/>
              <a:t>Material</a:t>
            </a:r>
            <a:r>
              <a:rPr lang="it-IT" sz="2000" dirty="0"/>
              <a:t> </a:t>
            </a:r>
            <a:r>
              <a:rPr lang="it-IT" sz="2000" dirty="0" err="1"/>
              <a:t>Physics</a:t>
            </a:r>
            <a:r>
              <a:rPr lang="it-IT" sz="2000" dirty="0"/>
              <a:t>) </a:t>
            </a:r>
            <a:r>
              <a:rPr lang="it-IT" sz="2000" dirty="0" err="1"/>
              <a:t>has</a:t>
            </a:r>
            <a:r>
              <a:rPr lang="it-IT" sz="2000" dirty="0"/>
              <a:t> </a:t>
            </a:r>
            <a:r>
              <a:rPr lang="it-IT" sz="2000" b="1" dirty="0"/>
              <a:t>HRTEM and EPR </a:t>
            </a:r>
            <a:r>
              <a:rPr lang="it-IT" sz="2000" b="1" dirty="0" err="1"/>
              <a:t>laboratories</a:t>
            </a:r>
            <a:r>
              <a:rPr lang="it-IT" sz="2000" dirty="0"/>
              <a:t> for </a:t>
            </a:r>
            <a:r>
              <a:rPr lang="it-IT" sz="2000" dirty="0" err="1"/>
              <a:t>research</a:t>
            </a:r>
            <a:r>
              <a:rPr lang="it-IT" sz="2000" dirty="0"/>
              <a:t> in </a:t>
            </a:r>
            <a:r>
              <a:rPr lang="it-IT" sz="2000" dirty="0" err="1"/>
              <a:t>solid</a:t>
            </a:r>
            <a:r>
              <a:rPr lang="it-IT" sz="2000" dirty="0"/>
              <a:t> state </a:t>
            </a:r>
            <a:r>
              <a:rPr lang="it-IT" sz="2000" dirty="0" err="1"/>
              <a:t>physics</a:t>
            </a:r>
            <a:r>
              <a:rPr lang="it-IT" sz="2000" dirty="0"/>
              <a:t> and </a:t>
            </a:r>
            <a:r>
              <a:rPr lang="it-IT" sz="2000" dirty="0" err="1"/>
              <a:t>materials</a:t>
            </a:r>
            <a:r>
              <a:rPr lang="it-IT" sz="2000" dirty="0"/>
              <a:t> science, </a:t>
            </a:r>
            <a:r>
              <a:rPr lang="it-IT" sz="2000" dirty="0" err="1"/>
              <a:t>including</a:t>
            </a:r>
            <a:r>
              <a:rPr lang="it-IT" sz="2000" dirty="0"/>
              <a:t> the </a:t>
            </a:r>
            <a:r>
              <a:rPr lang="it-IT" sz="2000" dirty="0" err="1"/>
              <a:t>synthesis</a:t>
            </a:r>
            <a:r>
              <a:rPr lang="it-IT" sz="2000" dirty="0"/>
              <a:t> and </a:t>
            </a:r>
            <a:r>
              <a:rPr lang="it-IT" sz="2000" dirty="0" err="1"/>
              <a:t>characterization</a:t>
            </a:r>
            <a:r>
              <a:rPr lang="it-IT" sz="2000" dirty="0"/>
              <a:t> of </a:t>
            </a:r>
            <a:r>
              <a:rPr lang="it-IT" sz="2000" dirty="0" err="1"/>
              <a:t>advanced</a:t>
            </a:r>
            <a:r>
              <a:rPr lang="it-IT" sz="2000" dirty="0"/>
              <a:t> </a:t>
            </a:r>
            <a:r>
              <a:rPr lang="it-IT" sz="2000" dirty="0" err="1"/>
              <a:t>materials</a:t>
            </a:r>
            <a:r>
              <a:rPr lang="it-IT" sz="2000" dirty="0"/>
              <a:t> for </a:t>
            </a:r>
            <a:r>
              <a:rPr lang="it-IT" sz="2000" dirty="0" err="1"/>
              <a:t>applications</a:t>
            </a:r>
            <a:r>
              <a:rPr lang="it-IT" sz="2000" dirty="0"/>
              <a:t> in </a:t>
            </a:r>
            <a:r>
              <a:rPr lang="it-IT" sz="2000" dirty="0" err="1"/>
              <a:t>microelectronics</a:t>
            </a:r>
            <a:r>
              <a:rPr lang="it-IT" sz="2000" dirty="0"/>
              <a:t>, </a:t>
            </a:r>
            <a:r>
              <a:rPr lang="it-IT" sz="2000" dirty="0" err="1"/>
              <a:t>catalysis</a:t>
            </a:r>
            <a:r>
              <a:rPr lang="it-IT" sz="2000" dirty="0"/>
              <a:t>, </a:t>
            </a:r>
            <a:r>
              <a:rPr lang="it-IT" sz="2000" dirty="0" err="1"/>
              <a:t>energy</a:t>
            </a:r>
            <a:r>
              <a:rPr lang="it-IT" sz="2000" dirty="0"/>
              <a:t> </a:t>
            </a:r>
            <a:r>
              <a:rPr lang="it-IT" sz="2000" dirty="0" err="1"/>
              <a:t>industry</a:t>
            </a:r>
            <a:r>
              <a:rPr lang="it-IT" sz="2000" dirty="0"/>
              <a:t> and ICT.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3"/>
          </p:nvPr>
        </p:nvSpPr>
        <p:spPr>
          <a:xfrm>
            <a:off x="6129433" y="1577340"/>
            <a:ext cx="5306282" cy="3077766"/>
          </a:xfrm>
        </p:spPr>
        <p:txBody>
          <a:bodyPr/>
          <a:lstStyle/>
          <a:p>
            <a:r>
              <a:rPr lang="it-IT" sz="2000" dirty="0"/>
              <a:t>The </a:t>
            </a:r>
            <a:r>
              <a:rPr lang="it-IT" sz="2000" b="1" dirty="0" err="1"/>
              <a:t>Slovenian</a:t>
            </a:r>
            <a:r>
              <a:rPr lang="it-IT" sz="2000" dirty="0"/>
              <a:t> </a:t>
            </a:r>
            <a:r>
              <a:rPr lang="it-IT" sz="2000" dirty="0" err="1"/>
              <a:t>facility</a:t>
            </a:r>
            <a:r>
              <a:rPr lang="it-IT" sz="2000" dirty="0"/>
              <a:t> (RE: National </a:t>
            </a:r>
            <a:r>
              <a:rPr lang="it-IT" sz="2000" dirty="0" err="1"/>
              <a:t>Institute</a:t>
            </a:r>
            <a:r>
              <a:rPr lang="it-IT" sz="2000" dirty="0"/>
              <a:t> of </a:t>
            </a:r>
            <a:r>
              <a:rPr lang="it-IT" sz="2000" dirty="0" err="1"/>
              <a:t>Chemistry</a:t>
            </a:r>
            <a:r>
              <a:rPr lang="it-IT" sz="2000" dirty="0"/>
              <a:t>) </a:t>
            </a:r>
            <a:r>
              <a:rPr lang="it-IT" sz="2000" dirty="0" err="1"/>
              <a:t>offers</a:t>
            </a:r>
            <a:r>
              <a:rPr lang="it-IT" sz="2000" dirty="0"/>
              <a:t> </a:t>
            </a:r>
            <a:r>
              <a:rPr lang="it-IT" sz="2000" b="1" dirty="0"/>
              <a:t>NMR </a:t>
            </a:r>
            <a:r>
              <a:rPr lang="it-IT" sz="2000" b="1" dirty="0" err="1"/>
              <a:t>spectroscopy</a:t>
            </a:r>
            <a:r>
              <a:rPr lang="it-IT" sz="2000" b="1" dirty="0"/>
              <a:t> </a:t>
            </a:r>
            <a:r>
              <a:rPr lang="it-IT" sz="2000" dirty="0"/>
              <a:t>for </a:t>
            </a:r>
            <a:r>
              <a:rPr lang="it-IT" sz="2000" dirty="0" err="1"/>
              <a:t>chemical</a:t>
            </a:r>
            <a:r>
              <a:rPr lang="it-IT" sz="2000" dirty="0"/>
              <a:t> </a:t>
            </a:r>
            <a:r>
              <a:rPr lang="it-IT" sz="2000" dirty="0" err="1"/>
              <a:t>analysis</a:t>
            </a:r>
            <a:r>
              <a:rPr lang="it-IT" sz="2000" dirty="0"/>
              <a:t> and </a:t>
            </a:r>
            <a:r>
              <a:rPr lang="it-IT" sz="2000" dirty="0" err="1"/>
              <a:t>identification</a:t>
            </a:r>
            <a:r>
              <a:rPr lang="it-IT" sz="2000" dirty="0"/>
              <a:t>, for </a:t>
            </a:r>
            <a:r>
              <a:rPr lang="it-IT" sz="2000" dirty="0" err="1"/>
              <a:t>determining</a:t>
            </a:r>
            <a:r>
              <a:rPr lang="it-IT" sz="2000" dirty="0"/>
              <a:t> 3D </a:t>
            </a:r>
            <a:r>
              <a:rPr lang="it-IT" sz="2000" dirty="0" err="1"/>
              <a:t>structures</a:t>
            </a:r>
            <a:r>
              <a:rPr lang="it-IT" sz="2000" dirty="0"/>
              <a:t> and </a:t>
            </a:r>
            <a:r>
              <a:rPr lang="it-IT" sz="2000" dirty="0" err="1"/>
              <a:t>studying</a:t>
            </a:r>
            <a:r>
              <a:rPr lang="it-IT" sz="2000" dirty="0"/>
              <a:t> the </a:t>
            </a:r>
            <a:r>
              <a:rPr lang="it-IT" sz="2000" dirty="0" err="1"/>
              <a:t>dynamics</a:t>
            </a:r>
            <a:r>
              <a:rPr lang="it-IT" sz="2000" dirty="0"/>
              <a:t> of small and </a:t>
            </a:r>
            <a:r>
              <a:rPr lang="it-IT" sz="2000" dirty="0" err="1"/>
              <a:t>larger</a:t>
            </a:r>
            <a:r>
              <a:rPr lang="it-IT" sz="2000" dirty="0"/>
              <a:t> </a:t>
            </a:r>
            <a:r>
              <a:rPr lang="it-IT" sz="2000" dirty="0" err="1"/>
              <a:t>bio</a:t>
            </a:r>
            <a:r>
              <a:rPr lang="it-IT" sz="2000" dirty="0"/>
              <a:t>-macro-</a:t>
            </a:r>
            <a:r>
              <a:rPr lang="it-IT" sz="2000" dirty="0" err="1"/>
              <a:t>molecules</a:t>
            </a:r>
            <a:r>
              <a:rPr lang="it-IT" sz="2000" dirty="0"/>
              <a:t>, for </a:t>
            </a:r>
            <a:r>
              <a:rPr lang="it-IT" sz="2000" dirty="0" err="1"/>
              <a:t>tracking</a:t>
            </a:r>
            <a:r>
              <a:rPr lang="it-IT" sz="2000" dirty="0"/>
              <a:t> </a:t>
            </a:r>
            <a:r>
              <a:rPr lang="it-IT" sz="2000" dirty="0" err="1"/>
              <a:t>chemical</a:t>
            </a:r>
            <a:r>
              <a:rPr lang="it-IT" sz="2000" dirty="0"/>
              <a:t> </a:t>
            </a:r>
            <a:r>
              <a:rPr lang="it-IT" sz="2000" dirty="0" err="1"/>
              <a:t>reactions</a:t>
            </a:r>
            <a:r>
              <a:rPr lang="it-IT" sz="2000" dirty="0"/>
              <a:t> in </a:t>
            </a:r>
            <a:r>
              <a:rPr lang="it-IT" sz="2000" dirty="0" err="1"/>
              <a:t>analytical</a:t>
            </a:r>
            <a:r>
              <a:rPr lang="it-IT" sz="2000" dirty="0"/>
              <a:t> and </a:t>
            </a:r>
            <a:r>
              <a:rPr lang="it-IT" sz="2000" dirty="0" err="1"/>
              <a:t>bioanalytical</a:t>
            </a:r>
            <a:r>
              <a:rPr lang="it-IT" sz="2000" dirty="0"/>
              <a:t> </a:t>
            </a:r>
            <a:r>
              <a:rPr lang="it-IT" sz="2000" dirty="0" err="1"/>
              <a:t>procedures</a:t>
            </a:r>
            <a:r>
              <a:rPr lang="it-IT" sz="2000" dirty="0"/>
              <a:t>, for </a:t>
            </a:r>
            <a:r>
              <a:rPr lang="it-IT" sz="2000" dirty="0" err="1"/>
              <a:t>studying</a:t>
            </a:r>
            <a:r>
              <a:rPr lang="it-IT" sz="2000" dirty="0"/>
              <a:t> </a:t>
            </a:r>
            <a:r>
              <a:rPr lang="it-IT" sz="2000" dirty="0" err="1"/>
              <a:t>polycrystallinity</a:t>
            </a:r>
            <a:r>
              <a:rPr lang="it-IT" sz="2000" dirty="0"/>
              <a:t> and </a:t>
            </a:r>
            <a:r>
              <a:rPr lang="it-IT" sz="2000" dirty="0" err="1"/>
              <a:t>identifying</a:t>
            </a:r>
            <a:r>
              <a:rPr lang="it-IT" sz="2000" dirty="0"/>
              <a:t> </a:t>
            </a:r>
            <a:r>
              <a:rPr lang="it-IT" sz="2000" dirty="0" err="1"/>
              <a:t>metabolites</a:t>
            </a:r>
            <a:r>
              <a:rPr lang="it-IT" sz="2000" dirty="0"/>
              <a:t> and </a:t>
            </a:r>
            <a:r>
              <a:rPr lang="it-IT" sz="2000" dirty="0" err="1"/>
              <a:t>various</a:t>
            </a:r>
            <a:r>
              <a:rPr lang="it-IT" sz="2000" dirty="0"/>
              <a:t> </a:t>
            </a:r>
            <a:r>
              <a:rPr lang="it-IT" sz="2000" dirty="0" err="1"/>
              <a:t>amorphous</a:t>
            </a:r>
            <a:r>
              <a:rPr lang="it-IT" sz="2000" dirty="0"/>
              <a:t> </a:t>
            </a:r>
            <a:r>
              <a:rPr lang="it-IT" sz="2000" dirty="0" err="1"/>
              <a:t>forms</a:t>
            </a:r>
            <a:r>
              <a:rPr lang="it-IT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4907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it-IT" dirty="0" err="1"/>
              <a:t>What</a:t>
            </a:r>
            <a:r>
              <a:rPr lang="it-IT" dirty="0"/>
              <a:t> are the </a:t>
            </a:r>
            <a:r>
              <a:rPr lang="it-IT" dirty="0" err="1"/>
              <a:t>changes</a:t>
            </a:r>
            <a:r>
              <a:rPr lang="it-IT" dirty="0"/>
              <a:t> in the data policy</a:t>
            </a:r>
            <a:r>
              <a:rPr lang="it-IT" dirty="0" smtClean="0"/>
              <a:t>?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mr-IN" b="0" dirty="0" smtClean="0"/>
              <a:t>…</a:t>
            </a:r>
            <a:r>
              <a:rPr lang="en-US" b="0" dirty="0" smtClean="0"/>
              <a:t> </a:t>
            </a:r>
            <a:r>
              <a:rPr lang="it-IT" b="0" dirty="0" smtClean="0"/>
              <a:t>A </a:t>
            </a:r>
            <a:r>
              <a:rPr lang="it-IT" b="0" dirty="0"/>
              <a:t>copy of the data </a:t>
            </a:r>
            <a:r>
              <a:rPr lang="it-IT" b="0" dirty="0" err="1"/>
              <a:t>will</a:t>
            </a:r>
            <a:r>
              <a:rPr lang="it-IT" b="0" dirty="0"/>
              <a:t> be </a:t>
            </a:r>
            <a:r>
              <a:rPr lang="it-IT" b="0" dirty="0" err="1"/>
              <a:t>saved</a:t>
            </a:r>
            <a:r>
              <a:rPr lang="it-IT" b="0" dirty="0"/>
              <a:t> in the </a:t>
            </a:r>
            <a:r>
              <a:rPr lang="it-IT" b="0" dirty="0" err="1"/>
              <a:t>storage</a:t>
            </a:r>
            <a:r>
              <a:rPr lang="it-IT" b="0" dirty="0"/>
              <a:t> </a:t>
            </a:r>
            <a:r>
              <a:rPr lang="it-IT" b="0" dirty="0" err="1"/>
              <a:t>system</a:t>
            </a:r>
            <a:r>
              <a:rPr lang="it-IT" b="0" dirty="0"/>
              <a:t> of the </a:t>
            </a:r>
            <a:r>
              <a:rPr lang="it-IT" b="0" dirty="0" err="1"/>
              <a:t>research</a:t>
            </a:r>
            <a:r>
              <a:rPr lang="it-IT" b="0" dirty="0"/>
              <a:t> </a:t>
            </a:r>
            <a:r>
              <a:rPr lang="it-IT" b="0" dirty="0" err="1"/>
              <a:t>facility</a:t>
            </a:r>
            <a:r>
              <a:rPr lang="it-IT" b="0" dirty="0"/>
              <a:t> for </a:t>
            </a:r>
            <a:r>
              <a:rPr lang="it-IT" b="0" dirty="0" err="1"/>
              <a:t>period</a:t>
            </a:r>
            <a:r>
              <a:rPr lang="it-IT" b="0" dirty="0"/>
              <a:t> </a:t>
            </a:r>
            <a:r>
              <a:rPr lang="it-IT" b="0" dirty="0" err="1"/>
              <a:t>ranging</a:t>
            </a:r>
            <a:r>
              <a:rPr lang="it-IT" b="0" dirty="0"/>
              <a:t> from a minimum of 15 </a:t>
            </a:r>
            <a:r>
              <a:rPr lang="it-IT" b="0" dirty="0" err="1"/>
              <a:t>days</a:t>
            </a:r>
            <a:r>
              <a:rPr lang="it-IT" b="0" dirty="0"/>
              <a:t> to 10 </a:t>
            </a:r>
            <a:r>
              <a:rPr lang="it-IT" b="0" dirty="0" err="1" smtClean="0"/>
              <a:t>years</a:t>
            </a:r>
            <a:r>
              <a:rPr lang="it-IT" b="0" dirty="0" smtClean="0"/>
              <a:t>. </a:t>
            </a:r>
            <a:br>
              <a:rPr lang="it-IT" b="0" dirty="0" smtClean="0"/>
            </a:br>
            <a:r>
              <a:rPr lang="mr-IN" b="0" dirty="0" smtClean="0"/>
              <a:t>…</a:t>
            </a:r>
            <a:r>
              <a:rPr lang="en-US" b="0" dirty="0" smtClean="0"/>
              <a:t> </a:t>
            </a:r>
            <a:r>
              <a:rPr lang="it-IT" b="0" dirty="0" smtClean="0"/>
              <a:t>Access </a:t>
            </a:r>
            <a:r>
              <a:rPr lang="it-IT" b="0" dirty="0"/>
              <a:t>to </a:t>
            </a:r>
            <a:r>
              <a:rPr lang="it-IT" b="0" dirty="0" err="1"/>
              <a:t>raw</a:t>
            </a:r>
            <a:r>
              <a:rPr lang="it-IT" b="0" dirty="0"/>
              <a:t> data and the </a:t>
            </a:r>
            <a:r>
              <a:rPr lang="it-IT" b="0" dirty="0" err="1"/>
              <a:t>associated</a:t>
            </a:r>
            <a:r>
              <a:rPr lang="it-IT" b="0" dirty="0"/>
              <a:t> </a:t>
            </a:r>
            <a:r>
              <a:rPr lang="it-IT" b="0" dirty="0" err="1"/>
              <a:t>metadata</a:t>
            </a:r>
            <a:r>
              <a:rPr lang="it-IT" b="0" dirty="0"/>
              <a:t> </a:t>
            </a:r>
            <a:r>
              <a:rPr lang="it-IT" b="0" dirty="0" err="1"/>
              <a:t>is</a:t>
            </a:r>
            <a:r>
              <a:rPr lang="it-IT" b="0" dirty="0"/>
              <a:t> </a:t>
            </a:r>
            <a:r>
              <a:rPr lang="it-IT" b="0" dirty="0" err="1"/>
              <a:t>restricted</a:t>
            </a:r>
            <a:r>
              <a:rPr lang="it-IT" b="0" dirty="0"/>
              <a:t> to the </a:t>
            </a:r>
            <a:r>
              <a:rPr lang="it-IT" b="0" dirty="0" err="1"/>
              <a:t>experimental</a:t>
            </a:r>
            <a:r>
              <a:rPr lang="it-IT" b="0" dirty="0"/>
              <a:t> team for a </a:t>
            </a:r>
            <a:r>
              <a:rPr lang="it-IT" b="0" dirty="0" err="1"/>
              <a:t>period</a:t>
            </a:r>
            <a:r>
              <a:rPr lang="it-IT" b="0" dirty="0"/>
              <a:t> of 3 </a:t>
            </a:r>
            <a:r>
              <a:rPr lang="it-IT" b="0" dirty="0" err="1"/>
              <a:t>years</a:t>
            </a:r>
            <a:r>
              <a:rPr lang="it-IT" b="0" dirty="0"/>
              <a:t> </a:t>
            </a:r>
            <a:r>
              <a:rPr lang="it-IT" b="0" dirty="0" err="1"/>
              <a:t>after</a:t>
            </a:r>
            <a:r>
              <a:rPr lang="it-IT" b="0" dirty="0"/>
              <a:t> the end of the </a:t>
            </a:r>
            <a:r>
              <a:rPr lang="it-IT" b="0" dirty="0" err="1"/>
              <a:t>experiment</a:t>
            </a:r>
            <a:r>
              <a:rPr lang="it-IT" b="0" dirty="0"/>
              <a:t>.</a:t>
            </a:r>
            <a:br>
              <a:rPr lang="it-IT" b="0" dirty="0"/>
            </a:br>
            <a:r>
              <a:rPr lang="mr-IN" b="0" dirty="0" smtClean="0"/>
              <a:t>…</a:t>
            </a:r>
            <a:r>
              <a:rPr lang="en-US" b="0" dirty="0" smtClean="0"/>
              <a:t> </a:t>
            </a:r>
            <a:r>
              <a:rPr lang="it-IT" b="0" dirty="0" err="1" smtClean="0"/>
              <a:t>After</a:t>
            </a:r>
            <a:r>
              <a:rPr lang="it-IT" b="0" dirty="0" smtClean="0"/>
              <a:t> </a:t>
            </a:r>
            <a:r>
              <a:rPr lang="it-IT" b="0" dirty="0" err="1"/>
              <a:t>this</a:t>
            </a:r>
            <a:r>
              <a:rPr lang="it-IT" b="0" dirty="0"/>
              <a:t> </a:t>
            </a:r>
            <a:r>
              <a:rPr lang="it-IT" b="0" dirty="0" err="1"/>
              <a:t>period</a:t>
            </a:r>
            <a:r>
              <a:rPr lang="it-IT" b="0" dirty="0"/>
              <a:t> </a:t>
            </a:r>
            <a:r>
              <a:rPr lang="it-IT" b="0" dirty="0" err="1"/>
              <a:t>each</a:t>
            </a:r>
            <a:r>
              <a:rPr lang="it-IT" b="0" dirty="0"/>
              <a:t> </a:t>
            </a:r>
            <a:r>
              <a:rPr lang="it-IT" b="0" dirty="0" err="1"/>
              <a:t>year</a:t>
            </a:r>
            <a:r>
              <a:rPr lang="it-IT" b="0" dirty="0"/>
              <a:t> the </a:t>
            </a:r>
            <a:r>
              <a:rPr lang="it-IT" b="0" dirty="0" err="1"/>
              <a:t>principal</a:t>
            </a:r>
            <a:r>
              <a:rPr lang="it-IT" b="0" dirty="0"/>
              <a:t> investigator </a:t>
            </a:r>
            <a:r>
              <a:rPr lang="it-IT" b="0" dirty="0" err="1"/>
              <a:t>will</a:t>
            </a:r>
            <a:r>
              <a:rPr lang="it-IT" b="0" dirty="0"/>
              <a:t> be </a:t>
            </a:r>
            <a:r>
              <a:rPr lang="it-IT" b="0" dirty="0" err="1"/>
              <a:t>asked</a:t>
            </a:r>
            <a:r>
              <a:rPr lang="it-IT" b="0" dirty="0"/>
              <a:t> for </a:t>
            </a:r>
            <a:r>
              <a:rPr lang="it-IT" b="0" dirty="0" err="1"/>
              <a:t>permission</a:t>
            </a:r>
            <a:r>
              <a:rPr lang="it-IT" b="0" dirty="0"/>
              <a:t> to </a:t>
            </a:r>
            <a:r>
              <a:rPr lang="it-IT" b="0" dirty="0" err="1"/>
              <a:t>give</a:t>
            </a:r>
            <a:r>
              <a:rPr lang="it-IT" b="0" dirty="0"/>
              <a:t> open </a:t>
            </a:r>
            <a:r>
              <a:rPr lang="it-IT" b="0" dirty="0" err="1"/>
              <a:t>access</a:t>
            </a:r>
            <a:r>
              <a:rPr lang="it-IT" b="0" dirty="0"/>
              <a:t> to the </a:t>
            </a:r>
            <a:r>
              <a:rPr lang="it-IT" b="0" dirty="0" err="1"/>
              <a:t>raw</a:t>
            </a:r>
            <a:r>
              <a:rPr lang="it-IT" b="0" dirty="0"/>
              <a:t> data. </a:t>
            </a:r>
            <a:br>
              <a:rPr lang="it-IT" b="0" dirty="0"/>
            </a:br>
            <a:r>
              <a:rPr lang="mr-IN" b="0" dirty="0" smtClean="0"/>
              <a:t>…</a:t>
            </a:r>
            <a:r>
              <a:rPr lang="en-US" b="0" dirty="0" smtClean="0"/>
              <a:t> </a:t>
            </a:r>
            <a:r>
              <a:rPr lang="en-US" b="0" dirty="0" err="1" smtClean="0"/>
              <a:t>i</a:t>
            </a:r>
            <a:r>
              <a:rPr lang="it-IT" b="0" dirty="0" err="1" smtClean="0"/>
              <a:t>n</a:t>
            </a:r>
            <a:r>
              <a:rPr lang="it-IT" b="0" dirty="0" smtClean="0"/>
              <a:t> </a:t>
            </a:r>
            <a:r>
              <a:rPr lang="it-IT" b="0" dirty="0"/>
              <a:t>case the </a:t>
            </a:r>
            <a:r>
              <a:rPr lang="it-IT" b="0" dirty="0" err="1"/>
              <a:t>permission</a:t>
            </a:r>
            <a:r>
              <a:rPr lang="it-IT" b="0" dirty="0"/>
              <a:t> </a:t>
            </a:r>
            <a:r>
              <a:rPr lang="it-IT" b="0" dirty="0" err="1"/>
              <a:t>is</a:t>
            </a:r>
            <a:r>
              <a:rPr lang="it-IT" b="0" dirty="0"/>
              <a:t> </a:t>
            </a:r>
            <a:r>
              <a:rPr lang="it-IT" b="0" dirty="0" err="1"/>
              <a:t>given</a:t>
            </a:r>
            <a:r>
              <a:rPr lang="it-IT" b="0" dirty="0"/>
              <a:t> the </a:t>
            </a:r>
            <a:r>
              <a:rPr lang="it-IT" b="0" dirty="0" err="1"/>
              <a:t>raw</a:t>
            </a:r>
            <a:r>
              <a:rPr lang="it-IT" b="0" dirty="0"/>
              <a:t> data </a:t>
            </a:r>
            <a:r>
              <a:rPr lang="it-IT" b="0" dirty="0" err="1"/>
              <a:t>will</a:t>
            </a:r>
            <a:r>
              <a:rPr lang="it-IT" b="0" dirty="0"/>
              <a:t> </a:t>
            </a:r>
            <a:r>
              <a:rPr lang="it-IT" b="0" dirty="0" err="1"/>
              <a:t>become</a:t>
            </a:r>
            <a:r>
              <a:rPr lang="it-IT" b="0" dirty="0"/>
              <a:t> </a:t>
            </a:r>
            <a:r>
              <a:rPr lang="it-IT" b="0" dirty="0" err="1"/>
              <a:t>openly</a:t>
            </a:r>
            <a:r>
              <a:rPr lang="it-IT" b="0" dirty="0"/>
              <a:t> </a:t>
            </a:r>
            <a:r>
              <a:rPr lang="it-IT" b="0" dirty="0" err="1"/>
              <a:t>accessible</a:t>
            </a:r>
            <a:r>
              <a:rPr lang="it-IT" b="0" dirty="0" smtClean="0"/>
              <a:t>.</a:t>
            </a:r>
          </a:p>
          <a:p>
            <a:r>
              <a:rPr lang="it-IT" b="0" dirty="0" smtClean="0"/>
              <a:t>The New </a:t>
            </a:r>
            <a:r>
              <a:rPr lang="it-IT" b="0" dirty="0" err="1" smtClean="0"/>
              <a:t>is</a:t>
            </a:r>
            <a:r>
              <a:rPr lang="it-IT" b="0" dirty="0" smtClean="0"/>
              <a:t> more precise and </a:t>
            </a:r>
            <a:r>
              <a:rPr lang="it-IT" b="0" dirty="0" err="1" smtClean="0"/>
              <a:t>operational</a:t>
            </a:r>
            <a:r>
              <a:rPr lang="it-IT" b="0" dirty="0" smtClean="0"/>
              <a:t> and </a:t>
            </a:r>
            <a:r>
              <a:rPr lang="it-IT" b="0" dirty="0" err="1" smtClean="0"/>
              <a:t>users</a:t>
            </a:r>
            <a:r>
              <a:rPr lang="it-IT" b="0" dirty="0" smtClean="0"/>
              <a:t> </a:t>
            </a:r>
            <a:r>
              <a:rPr lang="it-IT" b="0" dirty="0" err="1" smtClean="0"/>
              <a:t>will</a:t>
            </a:r>
            <a:r>
              <a:rPr lang="it-IT" b="0" dirty="0" smtClean="0"/>
              <a:t> be </a:t>
            </a:r>
            <a:r>
              <a:rPr lang="it-IT" b="0" dirty="0" err="1" smtClean="0"/>
              <a:t>asked</a:t>
            </a:r>
            <a:r>
              <a:rPr lang="it-IT" b="0" dirty="0" smtClean="0"/>
              <a:t> to </a:t>
            </a:r>
            <a:r>
              <a:rPr lang="it-IT" b="0" dirty="0" err="1" smtClean="0"/>
              <a:t>accept</a:t>
            </a:r>
            <a:r>
              <a:rPr lang="it-IT" b="0" dirty="0" smtClean="0"/>
              <a:t> </a:t>
            </a:r>
            <a:r>
              <a:rPr lang="it-IT" b="0" dirty="0" err="1" smtClean="0"/>
              <a:t>it</a:t>
            </a:r>
            <a:r>
              <a:rPr lang="it-IT" b="0" dirty="0" smtClean="0"/>
              <a:t> </a:t>
            </a:r>
            <a:r>
              <a:rPr lang="it-IT" b="0" dirty="0" err="1" smtClean="0"/>
              <a:t>before</a:t>
            </a:r>
            <a:r>
              <a:rPr lang="it-IT" b="0" dirty="0" smtClean="0"/>
              <a:t> </a:t>
            </a:r>
            <a:r>
              <a:rPr lang="it-IT" b="0" dirty="0" err="1" smtClean="0"/>
              <a:t>submitting</a:t>
            </a:r>
            <a:r>
              <a:rPr lang="it-IT" b="0" dirty="0" smtClean="0"/>
              <a:t> a </a:t>
            </a:r>
            <a:r>
              <a:rPr lang="it-IT" b="0" dirty="0" err="1" smtClean="0"/>
              <a:t>proposal</a:t>
            </a:r>
            <a:r>
              <a:rPr lang="it-IT" b="0" dirty="0" smtClean="0"/>
              <a:t> </a:t>
            </a:r>
            <a:r>
              <a:rPr lang="it-IT" b="0" dirty="0" err="1" smtClean="0"/>
              <a:t>as</a:t>
            </a:r>
            <a:r>
              <a:rPr lang="it-IT" b="0" dirty="0" smtClean="0"/>
              <a:t> </a:t>
            </a:r>
            <a:r>
              <a:rPr lang="it-IT" b="0" dirty="0" err="1" smtClean="0"/>
              <a:t>already</a:t>
            </a:r>
            <a:r>
              <a:rPr lang="it-IT" b="0" dirty="0" smtClean="0"/>
              <a:t> </a:t>
            </a:r>
            <a:r>
              <a:rPr lang="it-IT" b="0" dirty="0" err="1" smtClean="0"/>
              <a:t>occurs</a:t>
            </a:r>
            <a:r>
              <a:rPr lang="it-IT" b="0" dirty="0" smtClean="0"/>
              <a:t> in </a:t>
            </a:r>
            <a:r>
              <a:rPr lang="it-IT" b="0" dirty="0" err="1" smtClean="0"/>
              <a:t>other</a:t>
            </a:r>
            <a:r>
              <a:rPr lang="it-IT" b="0" dirty="0" smtClean="0"/>
              <a:t> </a:t>
            </a:r>
            <a:r>
              <a:rPr lang="it-IT" b="0" dirty="0" err="1" smtClean="0"/>
              <a:t>facilities</a:t>
            </a:r>
            <a:r>
              <a:rPr lang="it-IT" b="0" dirty="0" smtClean="0"/>
              <a:t> (ESRF, </a:t>
            </a:r>
            <a:r>
              <a:rPr lang="it-IT" b="0" dirty="0" smtClean="0"/>
              <a:t>ILL, Diamond, </a:t>
            </a:r>
            <a:r>
              <a:rPr lang="mr-IN" b="0" dirty="0" smtClean="0"/>
              <a:t>…</a:t>
            </a:r>
            <a:r>
              <a:rPr lang="en-US" b="0" dirty="0" smtClean="0"/>
              <a:t>)</a:t>
            </a:r>
            <a:endParaRPr lang="it-IT" b="0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842750" y="6369050"/>
            <a:ext cx="349250" cy="207963"/>
          </a:xfrm>
          <a:prstGeom prst="rect">
            <a:avLst/>
          </a:prstGeom>
        </p:spPr>
        <p:txBody>
          <a:bodyPr/>
          <a:lstStyle/>
          <a:p>
            <a:fld id="{2143E720-0FD6-4F86-831F-6B5CB2229CC9}" type="slidenum">
              <a:rPr lang="it-IT" altLang="it-IT" smtClean="0"/>
              <a:pPr/>
              <a:t>12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427024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it-IT" dirty="0" smtClean="0"/>
              <a:t>The New </a:t>
            </a:r>
            <a:r>
              <a:rPr lang="it-IT" dirty="0" err="1" smtClean="0"/>
              <a:t>Scientific</a:t>
            </a:r>
            <a:r>
              <a:rPr lang="it-IT" dirty="0" smtClean="0"/>
              <a:t> Data Policy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 dirty="0" smtClean="0"/>
              <a:t>Precise </a:t>
            </a:r>
            <a:r>
              <a:rPr lang="it-IT" dirty="0" err="1" smtClean="0"/>
              <a:t>definition</a:t>
            </a:r>
            <a:r>
              <a:rPr lang="it-IT" dirty="0" smtClean="0"/>
              <a:t> of </a:t>
            </a:r>
            <a:r>
              <a:rPr lang="it-IT" dirty="0" err="1" smtClean="0"/>
              <a:t>terms</a:t>
            </a:r>
            <a:r>
              <a:rPr lang="it-IT" dirty="0" smtClean="0"/>
              <a:t> </a:t>
            </a:r>
          </a:p>
          <a:p>
            <a:r>
              <a:rPr lang="it-IT" dirty="0" smtClean="0"/>
              <a:t>3 </a:t>
            </a:r>
            <a:r>
              <a:rPr lang="it-IT" dirty="0" err="1" smtClean="0"/>
              <a:t>Years</a:t>
            </a:r>
            <a:r>
              <a:rPr lang="it-IT" dirty="0" smtClean="0"/>
              <a:t> Embargo </a:t>
            </a:r>
            <a:r>
              <a:rPr lang="it-IT" dirty="0" err="1" smtClean="0"/>
              <a:t>Period</a:t>
            </a:r>
            <a:endParaRPr lang="it-IT" dirty="0" smtClean="0"/>
          </a:p>
          <a:p>
            <a:r>
              <a:rPr lang="it-IT" dirty="0" smtClean="0"/>
              <a:t>Up to 2 </a:t>
            </a:r>
            <a:r>
              <a:rPr lang="it-IT" dirty="0" err="1" smtClean="0"/>
              <a:t>Years</a:t>
            </a:r>
            <a:r>
              <a:rPr lang="it-IT" dirty="0" smtClean="0"/>
              <a:t> </a:t>
            </a:r>
            <a:r>
              <a:rPr lang="it-IT" dirty="0" err="1" smtClean="0"/>
              <a:t>extension</a:t>
            </a:r>
            <a:r>
              <a:rPr lang="it-IT" dirty="0" smtClean="0"/>
              <a:t> </a:t>
            </a:r>
            <a:r>
              <a:rPr lang="it-IT" dirty="0" err="1" smtClean="0"/>
              <a:t>upon</a:t>
            </a:r>
            <a:r>
              <a:rPr lang="it-IT" dirty="0" smtClean="0"/>
              <a:t> </a:t>
            </a:r>
            <a:r>
              <a:rPr lang="it-IT" dirty="0" err="1" smtClean="0"/>
              <a:t>motivation</a:t>
            </a:r>
            <a:r>
              <a:rPr lang="it-IT" dirty="0" smtClean="0"/>
              <a:t> (</a:t>
            </a:r>
            <a:r>
              <a:rPr lang="it-IT" dirty="0" err="1" smtClean="0"/>
              <a:t>approval</a:t>
            </a:r>
            <a:r>
              <a:rPr lang="it-IT" dirty="0" smtClean="0"/>
              <a:t> of the </a:t>
            </a:r>
            <a:r>
              <a:rPr lang="it-IT" dirty="0" err="1" smtClean="0"/>
              <a:t>motivation</a:t>
            </a:r>
            <a:r>
              <a:rPr lang="it-IT" dirty="0" smtClean="0"/>
              <a:t> by CSO)</a:t>
            </a:r>
          </a:p>
          <a:p>
            <a:r>
              <a:rPr lang="it-IT" dirty="0" err="1" smtClean="0"/>
              <a:t>Possibility</a:t>
            </a:r>
            <a:r>
              <a:rPr lang="it-IT" dirty="0" smtClean="0"/>
              <a:t> by the PI to </a:t>
            </a:r>
            <a:r>
              <a:rPr lang="it-IT" dirty="0" err="1" smtClean="0"/>
              <a:t>make</a:t>
            </a:r>
            <a:r>
              <a:rPr lang="it-IT" dirty="0" smtClean="0"/>
              <a:t> the data open </a:t>
            </a:r>
            <a:r>
              <a:rPr lang="it-IT" dirty="0" err="1" smtClean="0"/>
              <a:t>even</a:t>
            </a:r>
            <a:r>
              <a:rPr lang="it-IT" dirty="0" smtClean="0"/>
              <a:t> </a:t>
            </a:r>
            <a:r>
              <a:rPr lang="it-IT" dirty="0" err="1" smtClean="0"/>
              <a:t>before</a:t>
            </a:r>
            <a:r>
              <a:rPr lang="it-IT" dirty="0" smtClean="0"/>
              <a:t> the </a:t>
            </a:r>
            <a:r>
              <a:rPr lang="it-IT" dirty="0" err="1" smtClean="0"/>
              <a:t>terms</a:t>
            </a:r>
            <a:endParaRPr lang="it-IT" dirty="0" smtClean="0"/>
          </a:p>
          <a:p>
            <a:r>
              <a:rPr lang="it-IT" dirty="0" err="1" smtClean="0"/>
              <a:t>Keep</a:t>
            </a:r>
            <a:r>
              <a:rPr lang="it-IT" dirty="0" smtClean="0"/>
              <a:t> the data for a minimum of 6 </a:t>
            </a:r>
            <a:r>
              <a:rPr lang="it-IT" dirty="0" err="1" smtClean="0"/>
              <a:t>years</a:t>
            </a:r>
            <a:r>
              <a:rPr lang="it-IT" dirty="0" smtClean="0"/>
              <a:t> up to 10 </a:t>
            </a:r>
            <a:r>
              <a:rPr lang="it-IT" dirty="0" err="1" smtClean="0"/>
              <a:t>years</a:t>
            </a:r>
            <a:r>
              <a:rPr lang="it-IT" dirty="0" smtClean="0"/>
              <a:t> </a:t>
            </a:r>
          </a:p>
          <a:p>
            <a:r>
              <a:rPr lang="it-IT" dirty="0" err="1" smtClean="0"/>
              <a:t>Check</a:t>
            </a:r>
            <a:r>
              <a:rPr lang="it-IT" dirty="0" smtClean="0"/>
              <a:t> </a:t>
            </a:r>
            <a:r>
              <a:rPr lang="it-IT" dirty="0" err="1" smtClean="0"/>
              <a:t>if</a:t>
            </a:r>
            <a:r>
              <a:rPr lang="it-IT" dirty="0" smtClean="0"/>
              <a:t> </a:t>
            </a:r>
            <a:r>
              <a:rPr lang="it-IT" dirty="0" err="1" smtClean="0"/>
              <a:t>publication</a:t>
            </a:r>
            <a:r>
              <a:rPr lang="it-IT" dirty="0" smtClean="0"/>
              <a:t> </a:t>
            </a:r>
            <a:r>
              <a:rPr lang="it-IT" dirty="0" err="1" smtClean="0"/>
              <a:t>associated</a:t>
            </a:r>
            <a:r>
              <a:rPr lang="it-IT" dirty="0" smtClean="0"/>
              <a:t> and </a:t>
            </a:r>
            <a:r>
              <a:rPr lang="it-IT" dirty="0" err="1" smtClean="0"/>
              <a:t>access</a:t>
            </a:r>
            <a:r>
              <a:rPr lang="it-IT" dirty="0" smtClean="0"/>
              <a:t> </a:t>
            </a:r>
            <a:r>
              <a:rPr lang="it-IT" dirty="0" err="1" smtClean="0"/>
              <a:t>request</a:t>
            </a:r>
            <a:r>
              <a:rPr lang="it-IT" dirty="0" smtClean="0"/>
              <a:t>:</a:t>
            </a:r>
          </a:p>
          <a:p>
            <a:pPr lvl="1"/>
            <a:r>
              <a:rPr lang="it-IT" dirty="0" err="1" smtClean="0"/>
              <a:t>if</a:t>
            </a:r>
            <a:r>
              <a:rPr lang="it-IT" dirty="0" smtClean="0"/>
              <a:t> </a:t>
            </a:r>
            <a:r>
              <a:rPr lang="it-IT" dirty="0" err="1" smtClean="0"/>
              <a:t>associated</a:t>
            </a:r>
            <a:r>
              <a:rPr lang="it-IT" dirty="0" smtClean="0"/>
              <a:t> </a:t>
            </a:r>
            <a:r>
              <a:rPr lang="it-IT" dirty="0" err="1" smtClean="0"/>
              <a:t>publication</a:t>
            </a:r>
            <a:r>
              <a:rPr lang="it-IT" dirty="0" smtClean="0"/>
              <a:t> </a:t>
            </a:r>
            <a:r>
              <a:rPr lang="it-IT" dirty="0" err="1" smtClean="0"/>
              <a:t>we</a:t>
            </a:r>
            <a:r>
              <a:rPr lang="it-IT" dirty="0" smtClean="0"/>
              <a:t> </a:t>
            </a:r>
            <a:r>
              <a:rPr lang="it-IT" dirty="0" err="1" smtClean="0"/>
              <a:t>keep</a:t>
            </a:r>
            <a:r>
              <a:rPr lang="it-IT" dirty="0" smtClean="0"/>
              <a:t> data </a:t>
            </a:r>
            <a:r>
              <a:rPr lang="it-IT" dirty="0" err="1" smtClean="0"/>
              <a:t>forever</a:t>
            </a:r>
            <a:endParaRPr lang="it-IT" dirty="0" smtClean="0"/>
          </a:p>
          <a:p>
            <a:pPr lvl="1"/>
            <a:r>
              <a:rPr lang="it-IT" dirty="0" err="1" smtClean="0"/>
              <a:t>If</a:t>
            </a:r>
            <a:r>
              <a:rPr lang="it-IT" dirty="0" smtClean="0"/>
              <a:t> no </a:t>
            </a:r>
            <a:r>
              <a:rPr lang="it-IT" dirty="0" err="1" smtClean="0"/>
              <a:t>associated</a:t>
            </a:r>
            <a:r>
              <a:rPr lang="it-IT" dirty="0" smtClean="0"/>
              <a:t> </a:t>
            </a:r>
            <a:r>
              <a:rPr lang="it-IT" dirty="0" err="1" smtClean="0"/>
              <a:t>publication</a:t>
            </a:r>
            <a:r>
              <a:rPr lang="it-IT" dirty="0" smtClean="0"/>
              <a:t> and no </a:t>
            </a:r>
            <a:r>
              <a:rPr lang="it-IT" dirty="0" err="1" smtClean="0"/>
              <a:t>access</a:t>
            </a:r>
            <a:r>
              <a:rPr lang="it-IT" dirty="0" smtClean="0"/>
              <a:t> </a:t>
            </a:r>
            <a:r>
              <a:rPr lang="it-IT" dirty="0" err="1" smtClean="0"/>
              <a:t>request</a:t>
            </a:r>
            <a:r>
              <a:rPr lang="it-IT" dirty="0" smtClean="0"/>
              <a:t> </a:t>
            </a:r>
            <a:r>
              <a:rPr lang="it-IT" dirty="0" err="1" smtClean="0"/>
              <a:t>we</a:t>
            </a:r>
            <a:r>
              <a:rPr lang="it-IT" dirty="0" smtClean="0"/>
              <a:t> can </a:t>
            </a:r>
            <a:r>
              <a:rPr lang="it-IT" dirty="0" err="1" smtClean="0"/>
              <a:t>drop</a:t>
            </a:r>
            <a:endParaRPr lang="it-IT" dirty="0" smtClean="0"/>
          </a:p>
          <a:p>
            <a:r>
              <a:rPr lang="it-IT" dirty="0" err="1" smtClean="0"/>
              <a:t>Internal</a:t>
            </a:r>
            <a:r>
              <a:rPr lang="it-IT" dirty="0" smtClean="0"/>
              <a:t> </a:t>
            </a:r>
            <a:r>
              <a:rPr lang="it-IT" dirty="0" err="1" smtClean="0"/>
              <a:t>research</a:t>
            </a:r>
            <a:r>
              <a:rPr lang="it-IT" dirty="0" smtClean="0"/>
              <a:t> and Private </a:t>
            </a:r>
            <a:r>
              <a:rPr lang="it-IT" dirty="0" err="1" smtClean="0"/>
              <a:t>research</a:t>
            </a:r>
            <a:r>
              <a:rPr lang="it-IT" dirty="0" smtClean="0"/>
              <a:t> are out of the policy </a:t>
            </a:r>
            <a:r>
              <a:rPr lang="it-IT" dirty="0" err="1" smtClean="0"/>
              <a:t>but</a:t>
            </a:r>
            <a:r>
              <a:rPr lang="it-IT" dirty="0" smtClean="0"/>
              <a:t> in the </a:t>
            </a:r>
            <a:r>
              <a:rPr lang="it-IT" dirty="0" err="1" smtClean="0"/>
              <a:t>better</a:t>
            </a:r>
            <a:r>
              <a:rPr lang="it-IT" dirty="0" smtClean="0"/>
              <a:t> data management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842750" y="6369050"/>
            <a:ext cx="349250" cy="207963"/>
          </a:xfrm>
          <a:prstGeom prst="rect">
            <a:avLst/>
          </a:prstGeom>
        </p:spPr>
        <p:txBody>
          <a:bodyPr/>
          <a:lstStyle/>
          <a:p>
            <a:fld id="{2143E720-0FD6-4F86-831F-6B5CB2229CC9}" type="slidenum">
              <a:rPr lang="it-IT" altLang="it-IT" smtClean="0"/>
              <a:pPr/>
              <a:t>13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4162952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776" y="228600"/>
            <a:ext cx="7310043" cy="446276"/>
          </a:xfrm>
        </p:spPr>
        <p:txBody>
          <a:bodyPr/>
          <a:lstStyle/>
          <a:p>
            <a:pPr algn="l"/>
            <a:r>
              <a:rPr lang="it-IT" dirty="0"/>
              <a:t>How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implemented</a:t>
            </a:r>
            <a:r>
              <a:rPr lang="it-IT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62776" y="914400"/>
            <a:ext cx="10130713" cy="369332"/>
          </a:xfrm>
          <a:prstGeom prst="rect">
            <a:avLst/>
          </a:prstGeom>
        </p:spPr>
        <p:txBody>
          <a:bodyPr/>
          <a:lstStyle/>
          <a:p>
            <a:r>
              <a:rPr lang="en-US" b="0" dirty="0" smtClean="0"/>
              <a:t>New web page that describes the new data policy, points to the license and to the new data policy and presents the implementation status on each </a:t>
            </a:r>
            <a:r>
              <a:rPr lang="en-US" b="0" dirty="0" err="1" smtClean="0"/>
              <a:t>beamline</a:t>
            </a:r>
            <a:r>
              <a:rPr lang="en-US" b="0" dirty="0" smtClean="0"/>
              <a:t>.</a:t>
            </a:r>
          </a:p>
          <a:p>
            <a:r>
              <a:rPr lang="en-US" b="0" dirty="0" smtClean="0"/>
              <a:t>In the VUO when the user submits a proposal have to accept the data policy which is first presented. Submission is prevented if the user doesn’t accepts.</a:t>
            </a:r>
            <a:endParaRPr lang="it-IT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842750" y="6369050"/>
            <a:ext cx="349250" cy="207963"/>
          </a:xfrm>
          <a:prstGeom prst="rect">
            <a:avLst/>
          </a:prstGeom>
        </p:spPr>
        <p:txBody>
          <a:bodyPr/>
          <a:lstStyle/>
          <a:p>
            <a:fld id="{2143E720-0FD6-4F86-831F-6B5CB2229CC9}" type="slidenum">
              <a:rPr lang="it-IT" altLang="it-IT" smtClean="0"/>
              <a:pPr/>
              <a:t>14</a:t>
            </a:fld>
            <a:endParaRPr lang="it-IT" altLang="it-IT"/>
          </a:p>
        </p:txBody>
      </p:sp>
      <p:pic>
        <p:nvPicPr>
          <p:cNvPr id="5" name="Picture 4" descr="Screenshot 2019-09-19 at 12.11.5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6950" y="3276600"/>
            <a:ext cx="7751009" cy="299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5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776" y="304800"/>
            <a:ext cx="7310043" cy="446276"/>
          </a:xfrm>
        </p:spPr>
        <p:txBody>
          <a:bodyPr/>
          <a:lstStyle/>
          <a:p>
            <a:pPr algn="l"/>
            <a:r>
              <a:rPr lang="it-IT" dirty="0"/>
              <a:t>How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implemented</a:t>
            </a:r>
            <a:r>
              <a:rPr lang="it-IT" dirty="0" smtClean="0"/>
              <a:t>?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462776" y="838200"/>
            <a:ext cx="10130713" cy="369332"/>
          </a:xfrm>
          <a:prstGeom prst="rect">
            <a:avLst/>
          </a:prstGeom>
        </p:spPr>
        <p:txBody>
          <a:bodyPr/>
          <a:lstStyle/>
          <a:p>
            <a:r>
              <a:rPr lang="it-IT" sz="2000" dirty="0" smtClean="0"/>
              <a:t>A new </a:t>
            </a:r>
            <a:r>
              <a:rPr lang="it-IT" sz="2000" dirty="0" err="1" smtClean="0"/>
              <a:t>improved</a:t>
            </a:r>
            <a:r>
              <a:rPr lang="it-IT" sz="2000" dirty="0" smtClean="0"/>
              <a:t> </a:t>
            </a:r>
            <a:r>
              <a:rPr lang="it-IT" sz="2000" dirty="0" err="1" smtClean="0"/>
              <a:t>storage</a:t>
            </a:r>
            <a:r>
              <a:rPr lang="it-IT" sz="2000" dirty="0" smtClean="0"/>
              <a:t> </a:t>
            </a:r>
            <a:r>
              <a:rPr lang="it-IT" sz="2000" dirty="0" err="1" smtClean="0"/>
              <a:t>infrastructure</a:t>
            </a:r>
            <a:r>
              <a:rPr lang="it-IT" sz="2000" dirty="0" smtClean="0"/>
              <a:t>:</a:t>
            </a:r>
          </a:p>
          <a:p>
            <a:pPr lvl="1"/>
            <a:r>
              <a:rPr lang="it-IT" sz="2400" dirty="0" smtClean="0"/>
              <a:t>Scratch </a:t>
            </a:r>
            <a:r>
              <a:rPr lang="mr-IN" sz="2400" dirty="0" smtClean="0"/>
              <a:t>–</a:t>
            </a:r>
            <a:r>
              <a:rPr lang="it-IT" sz="2400" dirty="0" smtClean="0"/>
              <a:t> CEPH Storage</a:t>
            </a:r>
          </a:p>
          <a:p>
            <a:pPr lvl="1"/>
            <a:r>
              <a:rPr lang="it-IT" sz="2400" dirty="0" smtClean="0"/>
              <a:t>Online </a:t>
            </a:r>
            <a:r>
              <a:rPr lang="mr-IN" sz="2400" dirty="0" smtClean="0"/>
              <a:t>–</a:t>
            </a:r>
            <a:r>
              <a:rPr lang="it-IT" sz="2400" dirty="0" smtClean="0"/>
              <a:t> CEPH Storage</a:t>
            </a:r>
          </a:p>
          <a:p>
            <a:pPr lvl="1"/>
            <a:r>
              <a:rPr lang="it-IT" sz="2400" dirty="0" smtClean="0"/>
              <a:t>Offline </a:t>
            </a:r>
            <a:r>
              <a:rPr lang="mr-IN" sz="2400" dirty="0" smtClean="0"/>
              <a:t>–</a:t>
            </a:r>
            <a:r>
              <a:rPr lang="it-IT" sz="2400" dirty="0" smtClean="0"/>
              <a:t> Tape Library</a:t>
            </a:r>
          </a:p>
          <a:p>
            <a:r>
              <a:rPr lang="it-IT" sz="2000" dirty="0" smtClean="0"/>
              <a:t>A new </a:t>
            </a:r>
            <a:r>
              <a:rPr lang="it-IT" sz="2000" dirty="0" err="1" smtClean="0"/>
              <a:t>improved</a:t>
            </a:r>
            <a:r>
              <a:rPr lang="it-IT" sz="2000" dirty="0" smtClean="0"/>
              <a:t> </a:t>
            </a:r>
            <a:r>
              <a:rPr lang="it-IT" sz="2000" dirty="0" err="1" smtClean="0"/>
              <a:t>computing</a:t>
            </a:r>
            <a:r>
              <a:rPr lang="it-IT" sz="2000" dirty="0" smtClean="0"/>
              <a:t> </a:t>
            </a:r>
            <a:r>
              <a:rPr lang="it-IT" sz="2000" dirty="0" err="1" smtClean="0"/>
              <a:t>infrastructure</a:t>
            </a:r>
            <a:endParaRPr lang="it-IT" sz="2000" dirty="0" smtClean="0"/>
          </a:p>
          <a:p>
            <a:r>
              <a:rPr lang="it-IT" sz="2000" dirty="0" smtClean="0"/>
              <a:t>A </a:t>
            </a:r>
            <a:r>
              <a:rPr lang="it-IT" sz="2000" dirty="0" smtClean="0"/>
              <a:t>new VUO </a:t>
            </a:r>
            <a:r>
              <a:rPr lang="it-IT" sz="2000" dirty="0" err="1" smtClean="0"/>
              <a:t>virtual</a:t>
            </a:r>
            <a:r>
              <a:rPr lang="it-IT" sz="2000" dirty="0" smtClean="0"/>
              <a:t> </a:t>
            </a:r>
            <a:r>
              <a:rPr lang="it-IT" sz="2000" dirty="0" err="1" smtClean="0"/>
              <a:t>laboratory</a:t>
            </a:r>
            <a:endParaRPr lang="it-IT" sz="2000" dirty="0" smtClean="0"/>
          </a:p>
          <a:p>
            <a:r>
              <a:rPr lang="it-IT" sz="2000" dirty="0" smtClean="0"/>
              <a:t>Elettra </a:t>
            </a:r>
            <a:r>
              <a:rPr lang="it-IT" sz="2000" dirty="0" smtClean="0"/>
              <a:t>2.0 (170M€ in 10 </a:t>
            </a:r>
            <a:r>
              <a:rPr lang="it-IT" sz="2000" dirty="0" err="1" smtClean="0"/>
              <a:t>years</a:t>
            </a:r>
            <a:r>
              <a:rPr lang="it-IT" sz="2000" dirty="0" smtClean="0"/>
              <a:t>)</a:t>
            </a:r>
            <a:endParaRPr lang="it-IT" sz="2000" dirty="0" smtClean="0"/>
          </a:p>
          <a:p>
            <a:pPr lvl="1"/>
            <a:r>
              <a:rPr lang="it-IT" sz="2400" dirty="0" smtClean="0"/>
              <a:t>New </a:t>
            </a:r>
            <a:r>
              <a:rPr lang="it-IT" sz="2400" dirty="0" err="1" smtClean="0"/>
              <a:t>beamline</a:t>
            </a:r>
            <a:r>
              <a:rPr lang="it-IT" sz="2400" dirty="0" smtClean="0"/>
              <a:t> control </a:t>
            </a:r>
            <a:r>
              <a:rPr lang="it-IT" sz="2400" dirty="0" err="1" smtClean="0"/>
              <a:t>systems</a:t>
            </a:r>
            <a:r>
              <a:rPr lang="it-IT" sz="2400" dirty="0" smtClean="0"/>
              <a:t> and data </a:t>
            </a:r>
            <a:r>
              <a:rPr lang="it-IT" sz="2400" dirty="0" err="1" smtClean="0"/>
              <a:t>acquisition</a:t>
            </a:r>
            <a:r>
              <a:rPr lang="it-IT" sz="2400" dirty="0" smtClean="0"/>
              <a:t> </a:t>
            </a:r>
            <a:r>
              <a:rPr lang="it-IT" sz="2400" dirty="0" err="1" smtClean="0"/>
              <a:t>systems</a:t>
            </a:r>
            <a:endParaRPr lang="it-IT" sz="2400" dirty="0" smtClean="0"/>
          </a:p>
          <a:p>
            <a:pPr lvl="1"/>
            <a:r>
              <a:rPr lang="it-IT" sz="2400" dirty="0" smtClean="0"/>
              <a:t>HDF Data Format </a:t>
            </a:r>
          </a:p>
          <a:p>
            <a:r>
              <a:rPr lang="it-IT" sz="2000" dirty="0" smtClean="0"/>
              <a:t>Data </a:t>
            </a:r>
            <a:r>
              <a:rPr lang="it-IT" sz="2000" dirty="0" err="1" smtClean="0"/>
              <a:t>Cite</a:t>
            </a:r>
            <a:r>
              <a:rPr lang="it-IT" sz="2000" dirty="0" smtClean="0"/>
              <a:t> </a:t>
            </a:r>
            <a:r>
              <a:rPr lang="it-IT" sz="2000" dirty="0" err="1" smtClean="0"/>
              <a:t>DOIs</a:t>
            </a:r>
            <a:r>
              <a:rPr lang="it-IT" sz="2000" dirty="0" smtClean="0"/>
              <a:t>: </a:t>
            </a:r>
          </a:p>
          <a:p>
            <a:pPr lvl="1"/>
            <a:r>
              <a:rPr lang="it-IT" sz="2400" dirty="0" err="1" smtClean="0"/>
              <a:t>datasets</a:t>
            </a:r>
            <a:r>
              <a:rPr lang="it-IT" sz="2400" dirty="0" smtClean="0"/>
              <a:t> and </a:t>
            </a:r>
            <a:r>
              <a:rPr lang="it-IT" sz="2400" dirty="0" err="1" smtClean="0"/>
              <a:t>instruments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409048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62776" y="527964"/>
            <a:ext cx="9519424" cy="446276"/>
          </a:xfrm>
        </p:spPr>
        <p:txBody>
          <a:bodyPr/>
          <a:lstStyle/>
          <a:p>
            <a:pPr algn="l"/>
            <a:r>
              <a:rPr lang="it-IT" sz="2400" dirty="0">
                <a:latin typeface="Lucida Grande"/>
                <a:ea typeface="Lucida Grande"/>
                <a:cs typeface="Lucida Grande"/>
              </a:rPr>
              <a:t>Time </a:t>
            </a:r>
            <a:r>
              <a:rPr lang="it-IT" sz="2400" dirty="0" err="1">
                <a:latin typeface="Lucida Grande"/>
                <a:ea typeface="Lucida Grande"/>
                <a:cs typeface="Lucida Grande"/>
              </a:rPr>
              <a:t>Between</a:t>
            </a:r>
            <a:r>
              <a:rPr lang="it-IT" sz="2400" dirty="0">
                <a:latin typeface="Lucida Grande"/>
                <a:ea typeface="Lucida Grande"/>
                <a:cs typeface="Lucida Grande"/>
              </a:rPr>
              <a:t> </a:t>
            </a:r>
            <a:r>
              <a:rPr lang="it-IT" sz="2400" dirty="0" err="1">
                <a:latin typeface="Lucida Grande"/>
                <a:ea typeface="Lucida Grande"/>
                <a:cs typeface="Lucida Grande"/>
              </a:rPr>
              <a:t>Beamtime</a:t>
            </a:r>
            <a:r>
              <a:rPr lang="it-IT" sz="2400" dirty="0">
                <a:latin typeface="Lucida Grande"/>
                <a:ea typeface="Lucida Grande"/>
                <a:cs typeface="Lucida Grande"/>
              </a:rPr>
              <a:t> </a:t>
            </a:r>
            <a:r>
              <a:rPr lang="it-IT" sz="2400" dirty="0" smtClean="0">
                <a:latin typeface="Lucida Grande"/>
                <a:ea typeface="Lucida Grande"/>
                <a:cs typeface="Lucida Grande"/>
              </a:rPr>
              <a:t>and </a:t>
            </a:r>
            <a:r>
              <a:rPr lang="it-IT" sz="2400" dirty="0" err="1" smtClean="0">
                <a:latin typeface="Lucida Grande"/>
                <a:ea typeface="Lucida Grande"/>
                <a:cs typeface="Lucida Grande"/>
              </a:rPr>
              <a:t>Publication</a:t>
            </a:r>
            <a:r>
              <a:rPr lang="it-IT" sz="2400" dirty="0" smtClean="0">
                <a:latin typeface="Lucida Grande"/>
                <a:ea typeface="Lucida Grande"/>
                <a:cs typeface="Lucida Grande"/>
              </a:rPr>
              <a:t> </a:t>
            </a:r>
            <a:r>
              <a:rPr lang="it-IT" sz="2400" dirty="0" err="1" smtClean="0">
                <a:latin typeface="Lucida Grande"/>
                <a:ea typeface="Lucida Grande"/>
                <a:cs typeface="Lucida Grande"/>
              </a:rPr>
              <a:t>Since</a:t>
            </a:r>
            <a:r>
              <a:rPr lang="it-IT" sz="2400" dirty="0" smtClean="0">
                <a:latin typeface="Lucida Grande"/>
                <a:ea typeface="Lucida Grande"/>
                <a:cs typeface="Lucida Grande"/>
              </a:rPr>
              <a:t> 2011</a:t>
            </a:r>
            <a:endParaRPr lang="it-IT" sz="32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0318908"/>
              </p:ext>
            </p:extLst>
          </p:nvPr>
        </p:nvGraphicFramePr>
        <p:xfrm>
          <a:off x="1905000" y="1066800"/>
          <a:ext cx="7620000" cy="510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0396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it-IT" dirty="0" err="1" smtClean="0"/>
              <a:t>Starting</a:t>
            </a:r>
            <a:r>
              <a:rPr lang="it-IT" dirty="0" smtClean="0"/>
              <a:t> from the </a:t>
            </a:r>
            <a:r>
              <a:rPr lang="it-IT" dirty="0" err="1" smtClean="0"/>
              <a:t>beamtime</a:t>
            </a:r>
            <a:endParaRPr lang="it-IT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842750" y="6369050"/>
            <a:ext cx="349250" cy="207963"/>
          </a:xfrm>
          <a:prstGeom prst="rect">
            <a:avLst/>
          </a:prstGeom>
        </p:spPr>
        <p:txBody>
          <a:bodyPr/>
          <a:lstStyle/>
          <a:p>
            <a:fld id="{2143E720-0FD6-4F86-831F-6B5CB2229CC9}" type="slidenum">
              <a:rPr lang="it-IT" altLang="it-IT" smtClean="0"/>
              <a:pPr/>
              <a:t>17</a:t>
            </a:fld>
            <a:endParaRPr lang="it-IT" altLang="it-IT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6709016"/>
              </p:ext>
            </p:extLst>
          </p:nvPr>
        </p:nvGraphicFramePr>
        <p:xfrm>
          <a:off x="2264040" y="1861215"/>
          <a:ext cx="7402649" cy="3723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11526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776" y="527964"/>
            <a:ext cx="9214624" cy="446276"/>
          </a:xfrm>
        </p:spPr>
        <p:txBody>
          <a:bodyPr/>
          <a:lstStyle/>
          <a:p>
            <a:pPr algn="l"/>
            <a:r>
              <a:rPr lang="it-IT" dirty="0" smtClean="0"/>
              <a:t>How </a:t>
            </a:r>
            <a:r>
              <a:rPr lang="it-IT" dirty="0"/>
              <a:t>can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transform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in a </a:t>
            </a:r>
            <a:r>
              <a:rPr lang="it-IT" dirty="0" err="1"/>
              <a:t>win-win</a:t>
            </a:r>
            <a:r>
              <a:rPr lang="it-IT" dirty="0"/>
              <a:t> deal?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 dirty="0" err="1" smtClean="0"/>
              <a:t>When</a:t>
            </a:r>
            <a:r>
              <a:rPr lang="it-IT" dirty="0" smtClean="0"/>
              <a:t> </a:t>
            </a:r>
            <a:r>
              <a:rPr lang="it-IT" dirty="0" err="1" smtClean="0"/>
              <a:t>there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 </a:t>
            </a:r>
            <a:r>
              <a:rPr lang="it-IT" dirty="0" err="1" smtClean="0"/>
              <a:t>request</a:t>
            </a:r>
            <a:r>
              <a:rPr lang="it-IT" dirty="0" smtClean="0"/>
              <a:t> to </a:t>
            </a:r>
            <a:r>
              <a:rPr lang="it-IT" dirty="0" err="1" smtClean="0"/>
              <a:t>access</a:t>
            </a:r>
            <a:r>
              <a:rPr lang="it-IT" dirty="0" smtClean="0"/>
              <a:t> the </a:t>
            </a:r>
            <a:r>
              <a:rPr lang="it-IT" dirty="0" err="1" smtClean="0"/>
              <a:t>dataset</a:t>
            </a:r>
            <a:r>
              <a:rPr lang="it-IT" dirty="0" smtClean="0"/>
              <a:t> the PI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informed</a:t>
            </a:r>
            <a:endParaRPr lang="it-IT" dirty="0" smtClean="0"/>
          </a:p>
          <a:p>
            <a:r>
              <a:rPr lang="it-IT" dirty="0" err="1" smtClean="0"/>
              <a:t>We</a:t>
            </a:r>
            <a:r>
              <a:rPr lang="it-IT" dirty="0" smtClean="0"/>
              <a:t> </a:t>
            </a:r>
            <a:r>
              <a:rPr lang="it-IT" dirty="0" err="1" smtClean="0"/>
              <a:t>suggest</a:t>
            </a:r>
            <a:r>
              <a:rPr lang="it-IT" dirty="0" smtClean="0"/>
              <a:t> the </a:t>
            </a:r>
            <a:r>
              <a:rPr lang="it-IT" dirty="0" err="1" smtClean="0"/>
              <a:t>downloader</a:t>
            </a:r>
            <a:r>
              <a:rPr lang="it-IT" dirty="0" smtClean="0"/>
              <a:t> to </a:t>
            </a:r>
            <a:r>
              <a:rPr lang="it-IT" dirty="0" err="1" smtClean="0"/>
              <a:t>contact</a:t>
            </a:r>
            <a:r>
              <a:rPr lang="it-IT" dirty="0" smtClean="0"/>
              <a:t> the PI for </a:t>
            </a:r>
            <a:r>
              <a:rPr lang="it-IT" dirty="0" err="1" smtClean="0"/>
              <a:t>increased</a:t>
            </a:r>
            <a:r>
              <a:rPr lang="it-IT" dirty="0" smtClean="0"/>
              <a:t> </a:t>
            </a:r>
            <a:r>
              <a:rPr lang="it-IT" dirty="0" err="1" smtClean="0"/>
              <a:t>capability</a:t>
            </a:r>
            <a:r>
              <a:rPr lang="it-IT" dirty="0" smtClean="0"/>
              <a:t> to </a:t>
            </a:r>
            <a:r>
              <a:rPr lang="it-IT" dirty="0" err="1" smtClean="0"/>
              <a:t>correctly</a:t>
            </a:r>
            <a:r>
              <a:rPr lang="it-IT" dirty="0" smtClean="0"/>
              <a:t> </a:t>
            </a:r>
            <a:r>
              <a:rPr lang="it-IT" dirty="0" err="1" smtClean="0"/>
              <a:t>interpret</a:t>
            </a:r>
            <a:r>
              <a:rPr lang="it-IT" dirty="0" smtClean="0"/>
              <a:t> the data</a:t>
            </a:r>
          </a:p>
          <a:p>
            <a:r>
              <a:rPr lang="it-IT" dirty="0" smtClean="0"/>
              <a:t>The User/PI can </a:t>
            </a:r>
            <a:r>
              <a:rPr lang="it-IT" dirty="0" err="1" smtClean="0"/>
              <a:t>have</a:t>
            </a:r>
            <a:r>
              <a:rPr lang="it-IT" dirty="0" smtClean="0"/>
              <a:t> a chance to </a:t>
            </a:r>
            <a:r>
              <a:rPr lang="it-IT" dirty="0" err="1" smtClean="0"/>
              <a:t>increase</a:t>
            </a:r>
            <a:r>
              <a:rPr lang="it-IT" dirty="0" smtClean="0"/>
              <a:t> the </a:t>
            </a:r>
            <a:r>
              <a:rPr lang="it-IT" dirty="0" err="1" smtClean="0"/>
              <a:t>number</a:t>
            </a:r>
            <a:r>
              <a:rPr lang="it-IT" dirty="0" smtClean="0"/>
              <a:t> of </a:t>
            </a:r>
            <a:r>
              <a:rPr lang="it-IT" dirty="0" err="1" smtClean="0"/>
              <a:t>publications</a:t>
            </a:r>
            <a:r>
              <a:rPr lang="it-IT" dirty="0" smtClean="0"/>
              <a:t> and the </a:t>
            </a:r>
            <a:r>
              <a:rPr lang="it-IT" dirty="0" err="1" smtClean="0"/>
              <a:t>opportunity</a:t>
            </a:r>
            <a:r>
              <a:rPr lang="it-IT" dirty="0" smtClean="0"/>
              <a:t> to start new </a:t>
            </a:r>
            <a:r>
              <a:rPr lang="it-IT" dirty="0" err="1" smtClean="0"/>
              <a:t>collaborations</a:t>
            </a:r>
            <a:r>
              <a:rPr lang="it-IT" dirty="0" smtClean="0"/>
              <a:t> (i.e. new </a:t>
            </a:r>
            <a:r>
              <a:rPr lang="it-IT" dirty="0" err="1" smtClean="0"/>
              <a:t>projects</a:t>
            </a:r>
            <a:r>
              <a:rPr lang="it-IT" dirty="0" smtClean="0"/>
              <a:t> and </a:t>
            </a:r>
            <a:r>
              <a:rPr lang="it-IT" dirty="0" err="1" smtClean="0"/>
              <a:t>funding</a:t>
            </a:r>
            <a:r>
              <a:rPr lang="it-IT" dirty="0" smtClean="0"/>
              <a:t> </a:t>
            </a:r>
            <a:r>
              <a:rPr lang="it-IT" dirty="0" err="1" smtClean="0"/>
              <a:t>opportunities</a:t>
            </a:r>
            <a:r>
              <a:rPr lang="it-IT" dirty="0" smtClean="0"/>
              <a:t>)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842750" y="6369050"/>
            <a:ext cx="349250" cy="207963"/>
          </a:xfrm>
          <a:prstGeom prst="rect">
            <a:avLst/>
          </a:prstGeom>
        </p:spPr>
        <p:txBody>
          <a:bodyPr/>
          <a:lstStyle/>
          <a:p>
            <a:fld id="{2143E720-0FD6-4F86-831F-6B5CB2229CC9}" type="slidenum">
              <a:rPr lang="it-IT" altLang="it-IT" smtClean="0"/>
              <a:pPr/>
              <a:t>18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1403903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776" y="527964"/>
            <a:ext cx="11119624" cy="446276"/>
          </a:xfrm>
        </p:spPr>
        <p:txBody>
          <a:bodyPr/>
          <a:lstStyle/>
          <a:p>
            <a:pPr algn="l"/>
            <a:r>
              <a:rPr lang="it-IT" dirty="0" smtClean="0"/>
              <a:t>How can </a:t>
            </a:r>
            <a:r>
              <a:rPr lang="it-IT" dirty="0" err="1" smtClean="0"/>
              <a:t>we</a:t>
            </a:r>
            <a:r>
              <a:rPr lang="it-IT" dirty="0" smtClean="0"/>
              <a:t> </a:t>
            </a:r>
            <a:r>
              <a:rPr lang="it-IT" dirty="0" err="1" smtClean="0"/>
              <a:t>cope</a:t>
            </a:r>
            <a:r>
              <a:rPr lang="it-IT" dirty="0" smtClean="0"/>
              <a:t> with </a:t>
            </a:r>
            <a:r>
              <a:rPr lang="it-IT" dirty="0" err="1" smtClean="0"/>
              <a:t>our</a:t>
            </a:r>
            <a:r>
              <a:rPr lang="it-IT" dirty="0" smtClean="0"/>
              <a:t> </a:t>
            </a:r>
            <a:r>
              <a:rPr lang="it-IT" dirty="0" err="1" smtClean="0"/>
              <a:t>multidisciplinarity</a:t>
            </a:r>
            <a:r>
              <a:rPr lang="it-IT" dirty="0"/>
              <a:t>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Finalize</a:t>
            </a:r>
            <a:r>
              <a:rPr lang="it-IT" dirty="0" smtClean="0"/>
              <a:t> the </a:t>
            </a:r>
            <a:r>
              <a:rPr lang="it-IT" dirty="0" err="1" smtClean="0"/>
              <a:t>scientific</a:t>
            </a:r>
            <a:r>
              <a:rPr lang="it-IT" dirty="0" smtClean="0"/>
              <a:t> data policy and </a:t>
            </a:r>
            <a:r>
              <a:rPr lang="it-IT" dirty="0" err="1" smtClean="0"/>
              <a:t>have</a:t>
            </a:r>
            <a:r>
              <a:rPr lang="it-IT" dirty="0" smtClean="0"/>
              <a:t> 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accepted</a:t>
            </a:r>
            <a:r>
              <a:rPr lang="it-IT" dirty="0" smtClean="0"/>
              <a:t> by the General Assembly</a:t>
            </a:r>
          </a:p>
          <a:p>
            <a:r>
              <a:rPr lang="it-IT" dirty="0" err="1" smtClean="0"/>
              <a:t>Implement</a:t>
            </a:r>
            <a:r>
              <a:rPr lang="it-IT" dirty="0" smtClean="0"/>
              <a:t> the </a:t>
            </a:r>
            <a:r>
              <a:rPr lang="it-IT" dirty="0" err="1" smtClean="0"/>
              <a:t>infrasctructure</a:t>
            </a:r>
            <a:r>
              <a:rPr lang="it-IT" dirty="0" smtClean="0"/>
              <a:t> and test </a:t>
            </a:r>
            <a:r>
              <a:rPr lang="it-IT" dirty="0" err="1" smtClean="0"/>
              <a:t>it</a:t>
            </a:r>
            <a:r>
              <a:rPr lang="it-IT" dirty="0" smtClean="0"/>
              <a:t> in CERIC-ERIC </a:t>
            </a:r>
            <a:r>
              <a:rPr lang="it-IT" dirty="0" err="1" smtClean="0"/>
              <a:t>beamlines</a:t>
            </a:r>
            <a:r>
              <a:rPr lang="it-IT" dirty="0" smtClean="0"/>
              <a:t> in Elettra (</a:t>
            </a:r>
            <a:r>
              <a:rPr lang="it-IT" dirty="0" err="1" smtClean="0"/>
              <a:t>Italy</a:t>
            </a:r>
            <a:r>
              <a:rPr lang="it-IT" dirty="0" smtClean="0"/>
              <a:t>, Austria, </a:t>
            </a:r>
            <a:r>
              <a:rPr lang="it-IT" dirty="0" err="1" smtClean="0"/>
              <a:t>Czech</a:t>
            </a:r>
            <a:r>
              <a:rPr lang="it-IT" dirty="0" smtClean="0"/>
              <a:t> Rep.)</a:t>
            </a:r>
          </a:p>
          <a:p>
            <a:r>
              <a:rPr lang="it-IT" dirty="0" smtClean="0"/>
              <a:t>Involve </a:t>
            </a:r>
            <a:r>
              <a:rPr lang="it-IT" dirty="0" err="1" smtClean="0"/>
              <a:t>asap</a:t>
            </a:r>
            <a:r>
              <a:rPr lang="it-IT" dirty="0" smtClean="0"/>
              <a:t> </a:t>
            </a:r>
            <a:r>
              <a:rPr lang="it-IT" dirty="0" err="1" smtClean="0"/>
              <a:t>Solaris</a:t>
            </a:r>
            <a:r>
              <a:rPr lang="it-IT" dirty="0" smtClean="0"/>
              <a:t> </a:t>
            </a:r>
            <a:r>
              <a:rPr lang="it-IT" dirty="0" smtClean="0"/>
              <a:t>(Poland)</a:t>
            </a:r>
            <a:endParaRPr lang="it-IT" dirty="0" smtClean="0"/>
          </a:p>
          <a:p>
            <a:r>
              <a:rPr lang="it-IT" dirty="0" smtClean="0"/>
              <a:t>Integrate and </a:t>
            </a:r>
            <a:r>
              <a:rPr lang="it-IT" dirty="0" err="1" smtClean="0"/>
              <a:t>extend</a:t>
            </a:r>
            <a:r>
              <a:rPr lang="it-IT" dirty="0" smtClean="0"/>
              <a:t> </a:t>
            </a:r>
            <a:r>
              <a:rPr lang="it-IT" dirty="0" err="1" smtClean="0"/>
              <a:t>services</a:t>
            </a:r>
            <a:r>
              <a:rPr lang="it-IT" dirty="0" smtClean="0"/>
              <a:t> to the </a:t>
            </a:r>
            <a:r>
              <a:rPr lang="it-IT" dirty="0" err="1" smtClean="0"/>
              <a:t>other</a:t>
            </a:r>
            <a:r>
              <a:rPr lang="it-IT" dirty="0" smtClean="0"/>
              <a:t> </a:t>
            </a:r>
            <a:r>
              <a:rPr lang="it-IT" dirty="0" err="1" smtClean="0"/>
              <a:t>partners</a:t>
            </a:r>
            <a:endParaRPr lang="it-IT" dirty="0" smtClean="0"/>
          </a:p>
          <a:p>
            <a:r>
              <a:rPr lang="it-IT" dirty="0" smtClean="0"/>
              <a:t>Iterate, iterate, iterate </a:t>
            </a:r>
            <a:r>
              <a:rPr lang="mr-IN" dirty="0" smtClean="0"/>
              <a:t>…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3904161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Data @ CERIC-ERIC </a:t>
            </a:r>
            <a:r>
              <a:rPr lang="en-US" dirty="0" smtClean="0"/>
              <a:t>= </a:t>
            </a:r>
            <a:r>
              <a:rPr lang="en-US" dirty="0" err="1" smtClean="0"/>
              <a:t>PaNOSC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Cloud 3"/>
          <p:cNvSpPr/>
          <p:nvPr/>
        </p:nvSpPr>
        <p:spPr>
          <a:xfrm>
            <a:off x="2894631" y="1614399"/>
            <a:ext cx="6394310" cy="4258276"/>
          </a:xfrm>
          <a:prstGeom prst="cloud">
            <a:avLst/>
          </a:prstGeom>
          <a:solidFill>
            <a:schemeClr val="accent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16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3660" y="1221586"/>
            <a:ext cx="2300737" cy="129301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86211" y="4690777"/>
            <a:ext cx="2305675" cy="12963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31722" y="4572000"/>
            <a:ext cx="2211940" cy="13611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425" y="2918687"/>
            <a:ext cx="1853827" cy="132306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46805" y="2914726"/>
            <a:ext cx="2033093" cy="13553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028" t="42440" r="29888" b="10940"/>
          <a:stretch/>
        </p:blipFill>
        <p:spPr>
          <a:xfrm>
            <a:off x="4776002" y="990600"/>
            <a:ext cx="2460742" cy="12823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24800" y="1219200"/>
            <a:ext cx="1947924" cy="130044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15200" y="5997815"/>
            <a:ext cx="2145644" cy="78398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17336" y="2261671"/>
            <a:ext cx="950506" cy="117585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06309" y="2453388"/>
            <a:ext cx="992772" cy="92451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1736" y="4978866"/>
            <a:ext cx="1792900" cy="964734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36774" y="5020557"/>
            <a:ext cx="1245098" cy="82313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586418" y="3705364"/>
            <a:ext cx="1303020" cy="73152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23222" y="3586330"/>
            <a:ext cx="1018193" cy="79591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967" y="3377906"/>
            <a:ext cx="3148519" cy="162153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439" y="2453387"/>
            <a:ext cx="893868" cy="89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20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r>
              <a:rPr lang="en-US" dirty="0" err="1"/>
              <a:t>r</a:t>
            </a:r>
            <a:r>
              <a:rPr lang="en-US" dirty="0" err="1" smtClean="0"/>
              <a:t>oberto.pugliese@elettra.eu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78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81000" y="304800"/>
            <a:ext cx="7380599" cy="615553"/>
          </a:xfrm>
        </p:spPr>
        <p:txBody>
          <a:bodyPr/>
          <a:lstStyle/>
          <a:p>
            <a:pPr algn="l"/>
            <a:r>
              <a:rPr lang="en-US" sz="4000" dirty="0" err="1" smtClean="0"/>
              <a:t>PaNOSC</a:t>
            </a:r>
            <a:r>
              <a:rPr lang="en-US" sz="4000" dirty="0"/>
              <a:t> </a:t>
            </a:r>
            <a:r>
              <a:rPr lang="en-US" sz="4000" dirty="0" smtClean="0"/>
              <a:t>goals</a:t>
            </a:r>
          </a:p>
        </p:txBody>
      </p:sp>
      <p:pic>
        <p:nvPicPr>
          <p:cNvPr id="14" name="Picture 13" descr="Schermata 2019-09-06 alle 16.54.0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143000"/>
            <a:ext cx="6618839" cy="478291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4724400"/>
            <a:ext cx="4267410" cy="108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214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776" y="527964"/>
            <a:ext cx="11576824" cy="446276"/>
          </a:xfrm>
        </p:spPr>
        <p:txBody>
          <a:bodyPr/>
          <a:lstStyle/>
          <a:p>
            <a:pPr algn="l"/>
            <a:r>
              <a:rPr lang="en-US" b="0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(Headings)"/>
                <a:cs typeface="JasmineUPC" pitchFamily="18" charset="-34"/>
              </a:rPr>
              <a:t>Implementing a </a:t>
            </a:r>
            <a:r>
              <a:rPr lang="en-US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(Headings)"/>
                <a:cs typeface="JasmineUPC" pitchFamily="18" charset="-34"/>
              </a:rPr>
              <a:t>common API searchable across sites</a:t>
            </a:r>
            <a:br>
              <a:rPr lang="en-US" b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(Headings)"/>
                <a:cs typeface="JasmineUPC" pitchFamily="18" charset="-34"/>
              </a:rPr>
            </a:br>
            <a:endParaRPr lang="en-US" b="0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grpSp>
        <p:nvGrpSpPr>
          <p:cNvPr id="21" name="Group 20"/>
          <p:cNvGrpSpPr/>
          <p:nvPr/>
        </p:nvGrpSpPr>
        <p:grpSpPr>
          <a:xfrm>
            <a:off x="462776" y="1251042"/>
            <a:ext cx="10514328" cy="4780368"/>
            <a:chOff x="229872" y="1141089"/>
            <a:chExt cx="8662608" cy="3948659"/>
          </a:xfrm>
        </p:grpSpPr>
        <p:sp>
          <p:nvSpPr>
            <p:cNvPr id="4" name="Flowchart: Magnetic Disk 3"/>
            <p:cNvSpPr/>
            <p:nvPr/>
          </p:nvSpPr>
          <p:spPr>
            <a:xfrm>
              <a:off x="229872" y="3649588"/>
              <a:ext cx="1224136" cy="1440160"/>
            </a:xfrm>
            <a:prstGeom prst="flowChartMagneticDisk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ESRF</a:t>
              </a:r>
            </a:p>
            <a:p>
              <a:pPr algn="ctr"/>
              <a:r>
                <a:rPr lang="en-US" dirty="0" smtClean="0"/>
                <a:t>(</a:t>
              </a:r>
              <a:r>
                <a:rPr lang="en-US" dirty="0" err="1" smtClean="0"/>
                <a:t>icat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5" name="Flowchart: Magnetic Disk 4"/>
            <p:cNvSpPr/>
            <p:nvPr/>
          </p:nvSpPr>
          <p:spPr>
            <a:xfrm>
              <a:off x="1717566" y="3649588"/>
              <a:ext cx="1224136" cy="1440160"/>
            </a:xfrm>
            <a:prstGeom prst="flowChartMagneticDisk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CERIC-ERIC</a:t>
              </a:r>
              <a:endParaRPr lang="en-US" dirty="0"/>
            </a:p>
            <a:p>
              <a:pPr algn="ctr"/>
              <a:r>
                <a:rPr lang="en-US" dirty="0" smtClean="0"/>
                <a:t>(VUO/</a:t>
              </a:r>
              <a:r>
                <a:rPr lang="en-US" dirty="0" err="1"/>
                <a:t>i</a:t>
              </a:r>
              <a:r>
                <a:rPr lang="en-US" dirty="0" err="1" smtClean="0"/>
                <a:t>cat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6" name="Flowchart: Magnetic Disk 5"/>
            <p:cNvSpPr/>
            <p:nvPr/>
          </p:nvSpPr>
          <p:spPr>
            <a:xfrm>
              <a:off x="7668344" y="3649588"/>
              <a:ext cx="1224136" cy="1440160"/>
            </a:xfrm>
            <a:prstGeom prst="flowChartMagneticDisk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XFEL</a:t>
              </a:r>
            </a:p>
            <a:p>
              <a:pPr algn="ctr"/>
              <a:r>
                <a:rPr lang="en-US" dirty="0"/>
                <a:t>(</a:t>
              </a:r>
              <a:r>
                <a:rPr lang="en-US" dirty="0" err="1"/>
                <a:t>MyMdc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7" name="Flowchart: Magnetic Disk 6"/>
            <p:cNvSpPr/>
            <p:nvPr/>
          </p:nvSpPr>
          <p:spPr>
            <a:xfrm>
              <a:off x="3205260" y="3649588"/>
              <a:ext cx="1224136" cy="1440160"/>
            </a:xfrm>
            <a:prstGeom prst="flowChartMagneticDisk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ESS</a:t>
              </a:r>
            </a:p>
            <a:p>
              <a:pPr algn="ctr"/>
              <a:r>
                <a:rPr lang="en-US"/>
                <a:t>(SciCat)</a:t>
              </a:r>
              <a:endParaRPr lang="en-US" dirty="0"/>
            </a:p>
          </p:txBody>
        </p:sp>
        <p:sp>
          <p:nvSpPr>
            <p:cNvPr id="8" name="Flowchart: Magnetic Disk 7"/>
            <p:cNvSpPr/>
            <p:nvPr/>
          </p:nvSpPr>
          <p:spPr>
            <a:xfrm>
              <a:off x="4692954" y="3649588"/>
              <a:ext cx="1224136" cy="1440160"/>
            </a:xfrm>
            <a:prstGeom prst="flowChartMagneticDisk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ILL </a:t>
              </a:r>
            </a:p>
            <a:p>
              <a:pPr algn="ctr"/>
              <a:r>
                <a:rPr lang="en-US" dirty="0"/>
                <a:t>(local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9" name="Flowchart: Magnetic Disk 8"/>
            <p:cNvSpPr/>
            <p:nvPr/>
          </p:nvSpPr>
          <p:spPr>
            <a:xfrm>
              <a:off x="6180648" y="3649588"/>
              <a:ext cx="1224136" cy="1440160"/>
            </a:xfrm>
            <a:prstGeom prst="flowChartMagneticDisk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ELI</a:t>
              </a:r>
            </a:p>
            <a:p>
              <a:pPr algn="ctr"/>
              <a:r>
                <a:rPr lang="en-US" dirty="0" smtClean="0"/>
                <a:t>(</a:t>
              </a:r>
              <a:r>
                <a:rPr lang="en-US" dirty="0" err="1" smtClean="0"/>
                <a:t>tbd</a:t>
              </a:r>
              <a:r>
                <a:rPr lang="en-US" dirty="0" smtClean="0"/>
                <a:t>)</a:t>
              </a:r>
              <a:endParaRPr lang="en-US" dirty="0"/>
            </a:p>
          </p:txBody>
        </p:sp>
        <p:sp>
          <p:nvSpPr>
            <p:cNvPr id="11" name="Up Arrow 10"/>
            <p:cNvSpPr/>
            <p:nvPr/>
          </p:nvSpPr>
          <p:spPr>
            <a:xfrm>
              <a:off x="669098" y="3192521"/>
              <a:ext cx="345684" cy="457066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Up Arrow 11"/>
            <p:cNvSpPr/>
            <p:nvPr/>
          </p:nvSpPr>
          <p:spPr>
            <a:xfrm>
              <a:off x="2203563" y="3192521"/>
              <a:ext cx="345684" cy="457066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Up Arrow 12"/>
            <p:cNvSpPr/>
            <p:nvPr/>
          </p:nvSpPr>
          <p:spPr>
            <a:xfrm>
              <a:off x="5144351" y="3212042"/>
              <a:ext cx="345684" cy="457066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Up Arrow 13"/>
            <p:cNvSpPr/>
            <p:nvPr/>
          </p:nvSpPr>
          <p:spPr>
            <a:xfrm>
              <a:off x="8107570" y="3192521"/>
              <a:ext cx="345684" cy="457066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Up Arrow 14"/>
            <p:cNvSpPr/>
            <p:nvPr/>
          </p:nvSpPr>
          <p:spPr>
            <a:xfrm>
              <a:off x="3632317" y="3212042"/>
              <a:ext cx="345684" cy="457066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Up Arrow 15"/>
            <p:cNvSpPr/>
            <p:nvPr/>
          </p:nvSpPr>
          <p:spPr>
            <a:xfrm>
              <a:off x="6646687" y="3192521"/>
              <a:ext cx="345684" cy="457066"/>
            </a:xfrm>
            <a:prstGeom prst="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29872" y="2713484"/>
              <a:ext cx="8508407" cy="47903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Common API to search across all </a:t>
              </a:r>
              <a:r>
                <a:rPr lang="en-US" dirty="0" err="1" smtClean="0"/>
                <a:t>PaNOSC</a:t>
              </a:r>
              <a:r>
                <a:rPr lang="en-US" dirty="0" smtClean="0"/>
                <a:t> catalogues</a:t>
              </a:r>
              <a:endParaRPr lang="en-US" dirty="0"/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870" y="1141089"/>
              <a:ext cx="8028384" cy="1503807"/>
            </a:xfrm>
            <a:prstGeom prst="rect">
              <a:avLst/>
            </a:prstGeom>
          </p:spPr>
        </p:pic>
        <p:sp>
          <p:nvSpPr>
            <p:cNvPr id="19" name="Multiply 18"/>
            <p:cNvSpPr/>
            <p:nvPr/>
          </p:nvSpPr>
          <p:spPr>
            <a:xfrm>
              <a:off x="2329634" y="1141089"/>
              <a:ext cx="1018230" cy="924323"/>
            </a:xfrm>
            <a:prstGeom prst="mathMultiply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" name="Picture 9" descr="Screenshot 2019-06-21 at 03.43.5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371600"/>
            <a:ext cx="204439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66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776" y="527964"/>
            <a:ext cx="10052824" cy="446276"/>
          </a:xfrm>
        </p:spPr>
        <p:txBody>
          <a:bodyPr/>
          <a:lstStyle/>
          <a:p>
            <a:pPr algn="l"/>
            <a:r>
              <a:rPr lang="it-IT" dirty="0" smtClean="0"/>
              <a:t>CERIC</a:t>
            </a:r>
            <a:r>
              <a:rPr lang="mr-IN" dirty="0" smtClean="0"/>
              <a:t>–</a:t>
            </a:r>
            <a:r>
              <a:rPr lang="it-IT" dirty="0" smtClean="0"/>
              <a:t>ERIC </a:t>
            </a:r>
            <a:r>
              <a:rPr lang="it-IT" dirty="0" err="1" smtClean="0"/>
              <a:t>additional</a:t>
            </a:r>
            <a:r>
              <a:rPr lang="it-IT" dirty="0" smtClean="0"/>
              <a:t> </a:t>
            </a:r>
            <a:r>
              <a:rPr lang="it-IT" dirty="0" err="1" smtClean="0"/>
              <a:t>challenges</a:t>
            </a:r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it-IT" dirty="0"/>
          </a:p>
        </p:txBody>
      </p:sp>
      <p:pic>
        <p:nvPicPr>
          <p:cNvPr id="4" name="Picture 3" descr="Screenshot 2019-11-03 at 19.05.3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990600"/>
            <a:ext cx="8686800" cy="5110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408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it-IT" dirty="0" err="1" smtClean="0"/>
              <a:t>Who</a:t>
            </a:r>
            <a:r>
              <a:rPr lang="it-IT" dirty="0" smtClean="0"/>
              <a:t> </a:t>
            </a:r>
            <a:r>
              <a:rPr lang="it-IT" dirty="0" err="1" smtClean="0"/>
              <a:t>we</a:t>
            </a:r>
            <a:r>
              <a:rPr lang="it-IT" dirty="0" smtClean="0"/>
              <a:t> are?</a:t>
            </a:r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="0" dirty="0"/>
              <a:t>CERIC </a:t>
            </a:r>
            <a:r>
              <a:rPr lang="it-IT" b="0" dirty="0" err="1"/>
              <a:t>is</a:t>
            </a:r>
            <a:r>
              <a:rPr lang="it-IT" b="0" dirty="0"/>
              <a:t> a </a:t>
            </a:r>
            <a:r>
              <a:rPr lang="it-IT" b="0" dirty="0" err="1"/>
              <a:t>European</a:t>
            </a:r>
            <a:r>
              <a:rPr lang="it-IT" b="0" dirty="0"/>
              <a:t> </a:t>
            </a:r>
            <a:r>
              <a:rPr lang="it-IT" b="0" dirty="0" err="1"/>
              <a:t>Research</a:t>
            </a:r>
            <a:r>
              <a:rPr lang="it-IT" b="0" dirty="0"/>
              <a:t> </a:t>
            </a:r>
            <a:r>
              <a:rPr lang="it-IT" b="0" dirty="0" err="1"/>
              <a:t>Infrastructure</a:t>
            </a:r>
            <a:r>
              <a:rPr lang="it-IT" b="0" dirty="0"/>
              <a:t> </a:t>
            </a:r>
            <a:r>
              <a:rPr lang="it-IT" b="0" dirty="0" err="1"/>
              <a:t>Consortium</a:t>
            </a:r>
            <a:r>
              <a:rPr lang="it-IT" b="0" dirty="0"/>
              <a:t> (ERIC) </a:t>
            </a:r>
            <a:r>
              <a:rPr lang="it-IT" b="0" dirty="0" err="1"/>
              <a:t>integrating</a:t>
            </a:r>
            <a:r>
              <a:rPr lang="it-IT" b="0" dirty="0"/>
              <a:t> and </a:t>
            </a:r>
            <a:r>
              <a:rPr lang="it-IT" b="0" dirty="0" err="1"/>
              <a:t>providing</a:t>
            </a:r>
            <a:r>
              <a:rPr lang="it-IT" b="0" dirty="0"/>
              <a:t> open </a:t>
            </a:r>
            <a:r>
              <a:rPr lang="it-IT" b="0" dirty="0" err="1"/>
              <a:t>access</a:t>
            </a:r>
            <a:r>
              <a:rPr lang="it-IT" b="0" dirty="0"/>
              <a:t> to some of the best </a:t>
            </a:r>
            <a:r>
              <a:rPr lang="it-IT" b="0" dirty="0" err="1"/>
              <a:t>facilities</a:t>
            </a:r>
            <a:r>
              <a:rPr lang="it-IT" b="0" dirty="0"/>
              <a:t> in Europe, to help science and </a:t>
            </a:r>
            <a:r>
              <a:rPr lang="it-IT" b="0" dirty="0" err="1"/>
              <a:t>industry</a:t>
            </a:r>
            <a:r>
              <a:rPr lang="it-IT" b="0" dirty="0"/>
              <a:t> </a:t>
            </a:r>
            <a:r>
              <a:rPr lang="it-IT" b="0" dirty="0" err="1"/>
              <a:t>advance</a:t>
            </a:r>
            <a:r>
              <a:rPr lang="it-IT" b="0" dirty="0"/>
              <a:t> in </a:t>
            </a:r>
            <a:r>
              <a:rPr lang="it-IT" b="0" dirty="0" err="1"/>
              <a:t>all</a:t>
            </a:r>
            <a:r>
              <a:rPr lang="it-IT" b="0" dirty="0"/>
              <a:t> </a:t>
            </a:r>
            <a:r>
              <a:rPr lang="it-IT" b="0" dirty="0" err="1"/>
              <a:t>fields</a:t>
            </a:r>
            <a:r>
              <a:rPr lang="it-IT" b="0" dirty="0"/>
              <a:t> of </a:t>
            </a:r>
            <a:r>
              <a:rPr lang="it-IT" b="0" dirty="0" err="1"/>
              <a:t>materials</a:t>
            </a:r>
            <a:r>
              <a:rPr lang="it-IT" b="0" dirty="0"/>
              <a:t>, </a:t>
            </a:r>
            <a:r>
              <a:rPr lang="it-IT" b="0" dirty="0" err="1"/>
              <a:t>biomaterials</a:t>
            </a:r>
            <a:r>
              <a:rPr lang="it-IT" b="0" dirty="0"/>
              <a:t> and </a:t>
            </a:r>
            <a:r>
              <a:rPr lang="it-IT" b="0" dirty="0" err="1"/>
              <a:t>nanotechnology</a:t>
            </a:r>
            <a:r>
              <a:rPr lang="it-IT" b="0" dirty="0"/>
              <a:t>. With a single entry </a:t>
            </a:r>
            <a:r>
              <a:rPr lang="it-IT" b="0" dirty="0" err="1"/>
              <a:t>point</a:t>
            </a:r>
            <a:r>
              <a:rPr lang="it-IT" b="0" dirty="0"/>
              <a:t> to some of the </a:t>
            </a:r>
            <a:r>
              <a:rPr lang="it-IT" b="0" dirty="0" err="1"/>
              <a:t>leading</a:t>
            </a:r>
            <a:r>
              <a:rPr lang="it-IT" b="0" dirty="0"/>
              <a:t> </a:t>
            </a:r>
            <a:r>
              <a:rPr lang="it-IT" dirty="0" err="1"/>
              <a:t>national</a:t>
            </a:r>
            <a:r>
              <a:rPr lang="it-IT" dirty="0"/>
              <a:t>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infrastructures</a:t>
            </a:r>
            <a:r>
              <a:rPr lang="it-IT" dirty="0"/>
              <a:t> in 8 </a:t>
            </a:r>
            <a:r>
              <a:rPr lang="it-IT" dirty="0" err="1"/>
              <a:t>European</a:t>
            </a:r>
            <a:r>
              <a:rPr lang="it-IT" dirty="0"/>
              <a:t> </a:t>
            </a:r>
            <a:r>
              <a:rPr lang="it-IT" dirty="0" err="1"/>
              <a:t>countries</a:t>
            </a:r>
            <a:r>
              <a:rPr lang="it-IT" b="0" dirty="0"/>
              <a:t>, </a:t>
            </a:r>
            <a:r>
              <a:rPr lang="it-IT" b="0" dirty="0" err="1"/>
              <a:t>it</a:t>
            </a:r>
            <a:r>
              <a:rPr lang="it-IT" b="0" dirty="0"/>
              <a:t> </a:t>
            </a:r>
            <a:r>
              <a:rPr lang="it-IT" b="0" dirty="0" err="1"/>
              <a:t>enables</a:t>
            </a:r>
            <a:r>
              <a:rPr lang="it-IT" b="0" dirty="0"/>
              <a:t> the delivery of innovative </a:t>
            </a:r>
            <a:r>
              <a:rPr lang="it-IT" b="0" dirty="0" err="1"/>
              <a:t>solutions</a:t>
            </a:r>
            <a:r>
              <a:rPr lang="it-IT" b="0" dirty="0"/>
              <a:t> to </a:t>
            </a:r>
            <a:r>
              <a:rPr lang="it-IT" b="0" dirty="0" err="1"/>
              <a:t>societal</a:t>
            </a:r>
            <a:r>
              <a:rPr lang="it-IT" b="0" dirty="0"/>
              <a:t> </a:t>
            </a:r>
            <a:r>
              <a:rPr lang="it-IT" b="0" dirty="0" err="1"/>
              <a:t>challenges</a:t>
            </a:r>
            <a:r>
              <a:rPr lang="it-IT" b="0" dirty="0"/>
              <a:t> in the </a:t>
            </a:r>
            <a:r>
              <a:rPr lang="it-IT" b="0" dirty="0" err="1"/>
              <a:t>fields</a:t>
            </a:r>
            <a:r>
              <a:rPr lang="it-IT" b="0" dirty="0"/>
              <a:t> of </a:t>
            </a:r>
            <a:r>
              <a:rPr lang="it-IT" b="0" dirty="0" err="1"/>
              <a:t>energy</a:t>
            </a:r>
            <a:r>
              <a:rPr lang="it-IT" b="0" dirty="0"/>
              <a:t>, </a:t>
            </a:r>
            <a:r>
              <a:rPr lang="it-IT" b="0" dirty="0" err="1"/>
              <a:t>health</a:t>
            </a:r>
            <a:r>
              <a:rPr lang="it-IT" b="0" dirty="0"/>
              <a:t>, </a:t>
            </a:r>
            <a:r>
              <a:rPr lang="it-IT" b="0" dirty="0" err="1"/>
              <a:t>food</a:t>
            </a:r>
            <a:r>
              <a:rPr lang="it-IT" b="0" dirty="0"/>
              <a:t>, cultural </a:t>
            </a:r>
            <a:r>
              <a:rPr lang="it-IT" b="0" dirty="0" err="1"/>
              <a:t>heritage</a:t>
            </a:r>
            <a:r>
              <a:rPr lang="it-IT" b="0" dirty="0"/>
              <a:t> and more.</a:t>
            </a:r>
          </a:p>
        </p:txBody>
      </p:sp>
    </p:spTree>
    <p:extLst>
      <p:ext uri="{BB962C8B-B14F-4D97-AF65-F5344CB8AC3E}">
        <p14:creationId xmlns:p14="http://schemas.microsoft.com/office/powerpoint/2010/main" val="3265623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it-IT" dirty="0" err="1" smtClean="0"/>
              <a:t>Who</a:t>
            </a:r>
            <a:r>
              <a:rPr lang="it-IT" dirty="0" smtClean="0"/>
              <a:t> </a:t>
            </a:r>
            <a:r>
              <a:rPr lang="it-IT" dirty="0" err="1" smtClean="0"/>
              <a:t>we</a:t>
            </a:r>
            <a:r>
              <a:rPr lang="it-IT" dirty="0" smtClean="0"/>
              <a:t> are?</a:t>
            </a:r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pic>
        <p:nvPicPr>
          <p:cNvPr id="4" name="Picture 3" descr="Screenshot 2019-11-03 at 20.15.1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600" y="457200"/>
            <a:ext cx="5511800" cy="5262679"/>
          </a:xfrm>
          <a:prstGeom prst="rect">
            <a:avLst/>
          </a:prstGeom>
        </p:spPr>
      </p:pic>
      <p:pic>
        <p:nvPicPr>
          <p:cNvPr id="5" name="Picture 4" descr="Screenshot 2019-11-03 at 20.16.1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814" y="1016000"/>
            <a:ext cx="5653186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49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it-IT" dirty="0" smtClean="0"/>
              <a:t>CERIC </a:t>
            </a:r>
            <a:r>
              <a:rPr lang="it-IT" dirty="0" err="1" smtClean="0"/>
              <a:t>Facilities</a:t>
            </a:r>
            <a:endParaRPr lang="it-IT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5306282" cy="3385542"/>
          </a:xfrm>
        </p:spPr>
        <p:txBody>
          <a:bodyPr/>
          <a:lstStyle/>
          <a:p>
            <a:r>
              <a:rPr lang="it-IT" sz="2000" dirty="0"/>
              <a:t>The </a:t>
            </a:r>
            <a:r>
              <a:rPr lang="it-IT" sz="2000" b="1" dirty="0" err="1"/>
              <a:t>Austrian</a:t>
            </a:r>
            <a:r>
              <a:rPr lang="it-IT" sz="2000" dirty="0"/>
              <a:t> </a:t>
            </a:r>
            <a:r>
              <a:rPr lang="it-IT" sz="2000" dirty="0" err="1"/>
              <a:t>facility</a:t>
            </a:r>
            <a:r>
              <a:rPr lang="it-IT" sz="2000" dirty="0"/>
              <a:t> (RE</a:t>
            </a:r>
            <a:r>
              <a:rPr lang="it-IT" sz="2000" b="1" dirty="0"/>
              <a:t>: Graz </a:t>
            </a:r>
            <a:r>
              <a:rPr lang="it-IT" sz="2000" b="1" dirty="0" err="1"/>
              <a:t>University</a:t>
            </a:r>
            <a:r>
              <a:rPr lang="it-IT" sz="2000" b="1" dirty="0"/>
              <a:t> of Technology</a:t>
            </a:r>
            <a:r>
              <a:rPr lang="it-IT" sz="2000" dirty="0"/>
              <a:t>)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dedicated</a:t>
            </a:r>
            <a:r>
              <a:rPr lang="it-IT" sz="2000" dirty="0"/>
              <a:t> to the </a:t>
            </a:r>
            <a:r>
              <a:rPr lang="it-IT" sz="2000" dirty="0" err="1"/>
              <a:t>structural</a:t>
            </a:r>
            <a:r>
              <a:rPr lang="it-IT" sz="2000" dirty="0"/>
              <a:t> </a:t>
            </a:r>
            <a:r>
              <a:rPr lang="it-IT" sz="2000" dirty="0" err="1"/>
              <a:t>characterization</a:t>
            </a:r>
            <a:r>
              <a:rPr lang="it-IT" sz="2000" dirty="0"/>
              <a:t> of </a:t>
            </a:r>
            <a:r>
              <a:rPr lang="it-IT" sz="2000" dirty="0" err="1"/>
              <a:t>nanosystems</a:t>
            </a:r>
            <a:r>
              <a:rPr lang="it-IT" sz="2000" dirty="0"/>
              <a:t> with </a:t>
            </a:r>
            <a:r>
              <a:rPr lang="it-IT" sz="2000" dirty="0" err="1"/>
              <a:t>scattering</a:t>
            </a:r>
            <a:r>
              <a:rPr lang="it-IT" sz="2000" dirty="0"/>
              <a:t> </a:t>
            </a:r>
            <a:r>
              <a:rPr lang="it-IT" sz="2000" dirty="0" err="1"/>
              <a:t>techniques</a:t>
            </a:r>
            <a:r>
              <a:rPr lang="it-IT" sz="2000" dirty="0"/>
              <a:t> </a:t>
            </a:r>
            <a:r>
              <a:rPr lang="it-IT" sz="2000" dirty="0" err="1"/>
              <a:t>covering</a:t>
            </a:r>
            <a:r>
              <a:rPr lang="it-IT" sz="2000" dirty="0"/>
              <a:t> </a:t>
            </a:r>
            <a:r>
              <a:rPr lang="it-IT" sz="2000" dirty="0" err="1"/>
              <a:t>topics</a:t>
            </a:r>
            <a:r>
              <a:rPr lang="it-IT" sz="2000" dirty="0"/>
              <a:t> </a:t>
            </a:r>
            <a:r>
              <a:rPr lang="it-IT" sz="2000" dirty="0" err="1"/>
              <a:t>such</a:t>
            </a:r>
            <a:r>
              <a:rPr lang="it-IT" sz="2000" dirty="0"/>
              <a:t> </a:t>
            </a:r>
            <a:r>
              <a:rPr lang="it-IT" sz="2000" dirty="0" err="1"/>
              <a:t>as</a:t>
            </a:r>
            <a:r>
              <a:rPr lang="it-IT" sz="2000" dirty="0"/>
              <a:t> </a:t>
            </a:r>
            <a:r>
              <a:rPr lang="it-IT" sz="2000" dirty="0" err="1"/>
              <a:t>advanced</a:t>
            </a:r>
            <a:r>
              <a:rPr lang="it-IT" sz="2000" dirty="0"/>
              <a:t> </a:t>
            </a:r>
            <a:r>
              <a:rPr lang="it-IT" sz="2000" dirty="0" err="1"/>
              <a:t>materials</a:t>
            </a:r>
            <a:r>
              <a:rPr lang="it-IT" sz="2000" dirty="0"/>
              <a:t>, (</a:t>
            </a:r>
            <a:r>
              <a:rPr lang="it-IT" sz="2000" dirty="0" err="1"/>
              <a:t>bio</a:t>
            </a:r>
            <a:r>
              <a:rPr lang="it-IT" sz="2000" dirty="0"/>
              <a:t>-)</a:t>
            </a:r>
            <a:r>
              <a:rPr lang="it-IT" sz="2000" dirty="0" err="1"/>
              <a:t>polymers</a:t>
            </a:r>
            <a:r>
              <a:rPr lang="it-IT" sz="2000" dirty="0"/>
              <a:t>, </a:t>
            </a:r>
            <a:r>
              <a:rPr lang="it-IT" sz="2000" dirty="0" err="1"/>
              <a:t>proteins</a:t>
            </a:r>
            <a:r>
              <a:rPr lang="it-IT" sz="2000" dirty="0"/>
              <a:t> in </a:t>
            </a:r>
            <a:r>
              <a:rPr lang="it-IT" sz="2000" dirty="0" err="1"/>
              <a:t>solids</a:t>
            </a:r>
            <a:r>
              <a:rPr lang="it-IT" sz="2000" dirty="0"/>
              <a:t>, </a:t>
            </a:r>
            <a:r>
              <a:rPr lang="it-IT" sz="2000" dirty="0" err="1"/>
              <a:t>surfaces</a:t>
            </a:r>
            <a:r>
              <a:rPr lang="it-IT" sz="2000" dirty="0"/>
              <a:t>, </a:t>
            </a:r>
            <a:r>
              <a:rPr lang="it-IT" sz="2000" dirty="0" err="1"/>
              <a:t>liquids</a:t>
            </a:r>
            <a:r>
              <a:rPr lang="it-IT" sz="2000" dirty="0"/>
              <a:t> and in the gas </a:t>
            </a:r>
            <a:r>
              <a:rPr lang="it-IT" sz="2000" dirty="0" err="1"/>
              <a:t>phase</a:t>
            </a:r>
            <a:r>
              <a:rPr lang="it-IT" sz="2000" dirty="0"/>
              <a:t>. The </a:t>
            </a:r>
            <a:r>
              <a:rPr lang="it-IT" sz="2000" dirty="0" err="1"/>
              <a:t>facility</a:t>
            </a:r>
            <a:r>
              <a:rPr lang="it-IT" sz="2000" dirty="0"/>
              <a:t> </a:t>
            </a:r>
            <a:r>
              <a:rPr lang="it-IT" sz="2000" dirty="0" err="1"/>
              <a:t>provides</a:t>
            </a:r>
            <a:r>
              <a:rPr lang="it-IT" sz="2000" dirty="0"/>
              <a:t> </a:t>
            </a:r>
            <a:r>
              <a:rPr lang="it-IT" sz="2000" dirty="0" err="1"/>
              <a:t>access</a:t>
            </a:r>
            <a:r>
              <a:rPr lang="it-IT" sz="2000" dirty="0"/>
              <a:t> to </a:t>
            </a:r>
            <a:r>
              <a:rPr lang="it-IT" sz="2000" dirty="0" err="1"/>
              <a:t>its</a:t>
            </a:r>
            <a:r>
              <a:rPr lang="it-IT" sz="2000" dirty="0"/>
              <a:t> light and</a:t>
            </a:r>
            <a:r>
              <a:rPr lang="it-IT" sz="2000" b="1" dirty="0"/>
              <a:t> X-</a:t>
            </a:r>
            <a:r>
              <a:rPr lang="it-IT" sz="2000" b="1" dirty="0" err="1"/>
              <a:t>ray</a:t>
            </a:r>
            <a:r>
              <a:rPr lang="it-IT" sz="2000" b="1" dirty="0"/>
              <a:t> </a:t>
            </a:r>
            <a:r>
              <a:rPr lang="it-IT" sz="2000" b="1" dirty="0" err="1"/>
              <a:t>scattering</a:t>
            </a:r>
            <a:r>
              <a:rPr lang="it-IT" sz="2000" b="1" dirty="0"/>
              <a:t> </a:t>
            </a:r>
            <a:r>
              <a:rPr lang="it-IT" sz="2000" b="1" dirty="0" err="1"/>
              <a:t>laboratories</a:t>
            </a:r>
            <a:r>
              <a:rPr lang="it-IT" sz="2000" dirty="0"/>
              <a:t>, </a:t>
            </a:r>
            <a:r>
              <a:rPr lang="it-IT" sz="2000" dirty="0" err="1"/>
              <a:t>as</a:t>
            </a:r>
            <a:r>
              <a:rPr lang="it-IT" sz="2000" dirty="0"/>
              <a:t> </a:t>
            </a:r>
            <a:r>
              <a:rPr lang="it-IT" sz="2000" dirty="0" err="1"/>
              <a:t>well</a:t>
            </a:r>
            <a:r>
              <a:rPr lang="it-IT" sz="2000" dirty="0"/>
              <a:t> </a:t>
            </a:r>
            <a:r>
              <a:rPr lang="it-IT" sz="2000" dirty="0" err="1"/>
              <a:t>as</a:t>
            </a:r>
            <a:r>
              <a:rPr lang="it-IT" sz="2000" dirty="0"/>
              <a:t> to the </a:t>
            </a:r>
            <a:r>
              <a:rPr lang="it-IT" sz="2000" dirty="0" err="1"/>
              <a:t>Austrian</a:t>
            </a:r>
            <a:r>
              <a:rPr lang="it-IT" sz="2000" dirty="0"/>
              <a:t> </a:t>
            </a:r>
            <a:r>
              <a:rPr lang="it-IT" sz="2000" b="1" dirty="0"/>
              <a:t>SAXS </a:t>
            </a:r>
            <a:r>
              <a:rPr lang="it-IT" sz="2000" b="1" dirty="0" err="1"/>
              <a:t>beamline</a:t>
            </a:r>
            <a:r>
              <a:rPr lang="it-IT" sz="2000" b="1" dirty="0"/>
              <a:t> and </a:t>
            </a:r>
            <a:r>
              <a:rPr lang="it-IT" sz="2000" b="1" dirty="0" err="1"/>
              <a:t>Deep</a:t>
            </a:r>
            <a:r>
              <a:rPr lang="it-IT" sz="2000" b="1" dirty="0"/>
              <a:t> X-</a:t>
            </a:r>
            <a:r>
              <a:rPr lang="it-IT" sz="2000" b="1" dirty="0" err="1"/>
              <a:t>ray</a:t>
            </a:r>
            <a:r>
              <a:rPr lang="it-IT" sz="2000" b="1" dirty="0"/>
              <a:t> </a:t>
            </a:r>
            <a:r>
              <a:rPr lang="it-IT" sz="2000" b="1" dirty="0" err="1"/>
              <a:t>Lithography</a:t>
            </a:r>
            <a:r>
              <a:rPr lang="it-IT" sz="2000" b="1" dirty="0"/>
              <a:t> </a:t>
            </a:r>
            <a:r>
              <a:rPr lang="it-IT" sz="2000" b="1" dirty="0" err="1"/>
              <a:t>beamline</a:t>
            </a:r>
            <a:r>
              <a:rPr lang="it-IT" sz="2000" b="1" dirty="0"/>
              <a:t>, </a:t>
            </a:r>
            <a:r>
              <a:rPr lang="it-IT" sz="2000" b="1" dirty="0" err="1"/>
              <a:t>both</a:t>
            </a:r>
            <a:r>
              <a:rPr lang="it-IT" sz="2000" b="1" dirty="0"/>
              <a:t> </a:t>
            </a:r>
            <a:r>
              <a:rPr lang="it-IT" sz="2000" b="1" dirty="0" err="1"/>
              <a:t>at</a:t>
            </a:r>
            <a:r>
              <a:rPr lang="it-IT" sz="2000" b="1" dirty="0"/>
              <a:t> Elettra</a:t>
            </a:r>
            <a:r>
              <a:rPr lang="it-IT" sz="2000" dirty="0"/>
              <a:t>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3"/>
          </p:nvPr>
        </p:nvSpPr>
        <p:spPr>
          <a:xfrm>
            <a:off x="6129433" y="1577340"/>
            <a:ext cx="5306282" cy="2893100"/>
          </a:xfrm>
        </p:spPr>
        <p:txBody>
          <a:bodyPr/>
          <a:lstStyle/>
          <a:p>
            <a:r>
              <a:rPr lang="it-IT" sz="2000" dirty="0"/>
              <a:t>The </a:t>
            </a:r>
            <a:r>
              <a:rPr lang="it-IT" sz="2000" b="1" dirty="0" err="1"/>
              <a:t>Croatian</a:t>
            </a:r>
            <a:r>
              <a:rPr lang="it-IT" sz="2000" dirty="0"/>
              <a:t> </a:t>
            </a:r>
            <a:r>
              <a:rPr lang="it-IT" sz="2000" dirty="0" err="1"/>
              <a:t>facility</a:t>
            </a:r>
            <a:r>
              <a:rPr lang="it-IT" sz="2000" dirty="0"/>
              <a:t> (RE: </a:t>
            </a:r>
            <a:r>
              <a:rPr lang="it-IT" sz="2000" dirty="0" err="1"/>
              <a:t>Ruđer</a:t>
            </a:r>
            <a:r>
              <a:rPr lang="it-IT" sz="2000" dirty="0"/>
              <a:t> </a:t>
            </a:r>
            <a:r>
              <a:rPr lang="it-IT" sz="2000" dirty="0" err="1"/>
              <a:t>Bošković</a:t>
            </a:r>
            <a:r>
              <a:rPr lang="it-IT" sz="2000" dirty="0"/>
              <a:t> </a:t>
            </a:r>
            <a:r>
              <a:rPr lang="it-IT" sz="2000" dirty="0" err="1"/>
              <a:t>Institute</a:t>
            </a:r>
            <a:r>
              <a:rPr lang="it-IT" sz="2000" dirty="0"/>
              <a:t>) </a:t>
            </a:r>
            <a:r>
              <a:rPr lang="it-IT" sz="2000" dirty="0" err="1"/>
              <a:t>develops</a:t>
            </a:r>
            <a:r>
              <a:rPr lang="it-IT" sz="2000" dirty="0"/>
              <a:t> and </a:t>
            </a:r>
            <a:r>
              <a:rPr lang="it-IT" sz="2000" dirty="0" err="1"/>
              <a:t>allows</a:t>
            </a:r>
            <a:r>
              <a:rPr lang="it-IT" sz="2000" dirty="0"/>
              <a:t> </a:t>
            </a:r>
            <a:r>
              <a:rPr lang="it-IT" sz="2000" dirty="0" err="1"/>
              <a:t>access</a:t>
            </a:r>
            <a:r>
              <a:rPr lang="it-IT" sz="2000" dirty="0"/>
              <a:t> to </a:t>
            </a:r>
            <a:r>
              <a:rPr lang="it-IT" sz="2000" dirty="0" err="1"/>
              <a:t>ion</a:t>
            </a:r>
            <a:r>
              <a:rPr lang="it-IT" sz="2000" dirty="0"/>
              <a:t> </a:t>
            </a:r>
            <a:r>
              <a:rPr lang="it-IT" sz="2000" dirty="0" err="1"/>
              <a:t>beam</a:t>
            </a:r>
            <a:r>
              <a:rPr lang="it-IT" sz="2000" dirty="0"/>
              <a:t> </a:t>
            </a:r>
            <a:r>
              <a:rPr lang="it-IT" sz="2000" dirty="0" err="1"/>
              <a:t>techniques</a:t>
            </a:r>
            <a:r>
              <a:rPr lang="it-IT" sz="2000" dirty="0"/>
              <a:t> for </a:t>
            </a:r>
            <a:r>
              <a:rPr lang="it-IT" sz="2000" dirty="0" err="1"/>
              <a:t>materials</a:t>
            </a:r>
            <a:r>
              <a:rPr lang="it-IT" sz="2000" dirty="0"/>
              <a:t>’ </a:t>
            </a:r>
            <a:r>
              <a:rPr lang="it-IT" sz="2000" dirty="0" err="1"/>
              <a:t>modification</a:t>
            </a:r>
            <a:r>
              <a:rPr lang="it-IT" sz="2000" dirty="0"/>
              <a:t> and </a:t>
            </a:r>
            <a:r>
              <a:rPr lang="it-IT" sz="2000" dirty="0" err="1"/>
              <a:t>characterization</a:t>
            </a:r>
            <a:r>
              <a:rPr lang="it-IT" sz="2000" dirty="0"/>
              <a:t>, </a:t>
            </a:r>
            <a:r>
              <a:rPr lang="it-IT" sz="2000" dirty="0" err="1"/>
              <a:t>such</a:t>
            </a:r>
            <a:r>
              <a:rPr lang="it-IT" sz="2000" dirty="0"/>
              <a:t> </a:t>
            </a:r>
            <a:r>
              <a:rPr lang="it-IT" sz="2000" dirty="0" err="1"/>
              <a:t>as</a:t>
            </a:r>
            <a:r>
              <a:rPr lang="it-IT" sz="2000" dirty="0"/>
              <a:t> PIXE and RBS, </a:t>
            </a:r>
            <a:r>
              <a:rPr lang="it-IT" sz="2000" dirty="0" err="1"/>
              <a:t>as</a:t>
            </a:r>
            <a:r>
              <a:rPr lang="it-IT" sz="2000" dirty="0"/>
              <a:t> </a:t>
            </a:r>
            <a:r>
              <a:rPr lang="it-IT" sz="2000" dirty="0" err="1"/>
              <a:t>well</a:t>
            </a:r>
            <a:r>
              <a:rPr lang="it-IT" sz="2000" dirty="0"/>
              <a:t> </a:t>
            </a:r>
            <a:r>
              <a:rPr lang="it-IT" sz="2000" dirty="0" err="1"/>
              <a:t>as</a:t>
            </a:r>
            <a:r>
              <a:rPr lang="it-IT" sz="2000" dirty="0"/>
              <a:t> a </a:t>
            </a:r>
            <a:r>
              <a:rPr lang="it-IT" sz="2000" dirty="0" err="1"/>
              <a:t>heavy</a:t>
            </a:r>
            <a:r>
              <a:rPr lang="it-IT" sz="2000" dirty="0"/>
              <a:t> </a:t>
            </a:r>
            <a:r>
              <a:rPr lang="it-IT" sz="2000" dirty="0" err="1"/>
              <a:t>ion</a:t>
            </a:r>
            <a:r>
              <a:rPr lang="it-IT" sz="2000" dirty="0"/>
              <a:t> </a:t>
            </a:r>
            <a:r>
              <a:rPr lang="it-IT" sz="2000" dirty="0" err="1"/>
              <a:t>microprobe</a:t>
            </a:r>
            <a:r>
              <a:rPr lang="it-IT" sz="2000" dirty="0"/>
              <a:t>, </a:t>
            </a:r>
            <a:r>
              <a:rPr lang="it-IT" sz="2000" dirty="0" err="1"/>
              <a:t>dual</a:t>
            </a:r>
            <a:r>
              <a:rPr lang="it-IT" sz="2000" dirty="0"/>
              <a:t> </a:t>
            </a:r>
            <a:r>
              <a:rPr lang="it-IT" sz="2000" dirty="0" err="1"/>
              <a:t>beam</a:t>
            </a:r>
            <a:r>
              <a:rPr lang="it-IT" sz="2000" dirty="0"/>
              <a:t> </a:t>
            </a:r>
            <a:r>
              <a:rPr lang="it-IT" sz="2000" dirty="0" err="1"/>
              <a:t>irradiation</a:t>
            </a:r>
            <a:r>
              <a:rPr lang="it-IT" sz="2000" dirty="0"/>
              <a:t> </a:t>
            </a:r>
            <a:r>
              <a:rPr lang="it-IT" sz="2000" dirty="0" err="1"/>
              <a:t>chamber</a:t>
            </a:r>
            <a:r>
              <a:rPr lang="it-IT" sz="2000" dirty="0"/>
              <a:t> with RBS/</a:t>
            </a:r>
            <a:r>
              <a:rPr lang="it-IT" sz="2000" dirty="0" err="1"/>
              <a:t>channeling</a:t>
            </a:r>
            <a:r>
              <a:rPr lang="it-IT" sz="2000" dirty="0"/>
              <a:t>, and TOF ERDA </a:t>
            </a:r>
            <a:r>
              <a:rPr lang="it-IT" sz="2000" b="1" dirty="0" err="1"/>
              <a:t>spectrometer</a:t>
            </a:r>
            <a:r>
              <a:rPr lang="it-IT" sz="2000" dirty="0"/>
              <a:t>.</a:t>
            </a:r>
          </a:p>
          <a:p>
            <a:endParaRPr lang="it-IT" sz="2000" dirty="0"/>
          </a:p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4213728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it-IT" dirty="0"/>
              <a:t>CERIC </a:t>
            </a:r>
            <a:r>
              <a:rPr lang="it-IT" dirty="0" err="1"/>
              <a:t>Facilities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5306282" cy="3693319"/>
          </a:xfrm>
        </p:spPr>
        <p:txBody>
          <a:bodyPr/>
          <a:lstStyle/>
          <a:p>
            <a:r>
              <a:rPr lang="it-IT" sz="2000" dirty="0"/>
              <a:t>The </a:t>
            </a:r>
            <a:r>
              <a:rPr lang="it-IT" sz="2000" b="1" dirty="0" err="1"/>
              <a:t>Czech</a:t>
            </a:r>
            <a:r>
              <a:rPr lang="it-IT" sz="2000" dirty="0"/>
              <a:t> </a:t>
            </a:r>
            <a:r>
              <a:rPr lang="it-IT" sz="2000" dirty="0" err="1"/>
              <a:t>facility</a:t>
            </a:r>
            <a:r>
              <a:rPr lang="it-IT" sz="2000" dirty="0"/>
              <a:t> (RE: Charles </a:t>
            </a:r>
            <a:r>
              <a:rPr lang="it-IT" sz="2000" dirty="0" err="1"/>
              <a:t>University</a:t>
            </a:r>
            <a:r>
              <a:rPr lang="it-IT" sz="2000" dirty="0"/>
              <a:t> </a:t>
            </a:r>
            <a:r>
              <a:rPr lang="it-IT" sz="2000" dirty="0" err="1"/>
              <a:t>Prague</a:t>
            </a:r>
            <a:r>
              <a:rPr lang="it-IT" sz="2000" dirty="0"/>
              <a:t>) </a:t>
            </a:r>
            <a:r>
              <a:rPr lang="it-IT" sz="2000" dirty="0" err="1"/>
              <a:t>has</a:t>
            </a:r>
            <a:r>
              <a:rPr lang="it-IT" sz="2000" dirty="0"/>
              <a:t> expertise in </a:t>
            </a:r>
            <a:r>
              <a:rPr lang="it-IT" sz="2000" dirty="0" err="1"/>
              <a:t>surface</a:t>
            </a:r>
            <a:r>
              <a:rPr lang="it-IT" sz="2000" dirty="0"/>
              <a:t> </a:t>
            </a:r>
            <a:r>
              <a:rPr lang="it-IT" sz="2000" dirty="0" err="1"/>
              <a:t>analysis</a:t>
            </a:r>
            <a:r>
              <a:rPr lang="it-IT" sz="2000" dirty="0"/>
              <a:t>, </a:t>
            </a:r>
            <a:r>
              <a:rPr lang="it-IT" sz="2000" dirty="0" err="1"/>
              <a:t>thin</a:t>
            </a:r>
            <a:r>
              <a:rPr lang="it-IT" sz="2000" dirty="0"/>
              <a:t> film </a:t>
            </a:r>
            <a:r>
              <a:rPr lang="it-IT" sz="2000" dirty="0" err="1"/>
              <a:t>growth</a:t>
            </a:r>
            <a:r>
              <a:rPr lang="it-IT" sz="2000" dirty="0"/>
              <a:t> and </a:t>
            </a:r>
            <a:r>
              <a:rPr lang="it-IT" sz="2000" dirty="0" err="1"/>
              <a:t>studies</a:t>
            </a:r>
            <a:r>
              <a:rPr lang="it-IT" sz="2000" dirty="0"/>
              <a:t> of the </a:t>
            </a:r>
            <a:r>
              <a:rPr lang="it-IT" sz="2000" dirty="0" err="1"/>
              <a:t>reaction</a:t>
            </a:r>
            <a:r>
              <a:rPr lang="it-IT" sz="2000" dirty="0"/>
              <a:t> </a:t>
            </a:r>
            <a:r>
              <a:rPr lang="it-IT" sz="2000" dirty="0" err="1"/>
              <a:t>mechanism</a:t>
            </a:r>
            <a:r>
              <a:rPr lang="it-IT" sz="2000" dirty="0"/>
              <a:t> on </a:t>
            </a:r>
            <a:r>
              <a:rPr lang="it-IT" sz="2000" dirty="0" err="1"/>
              <a:t>catalyst</a:t>
            </a:r>
            <a:r>
              <a:rPr lang="it-IT" sz="2000" dirty="0"/>
              <a:t> </a:t>
            </a:r>
            <a:r>
              <a:rPr lang="it-IT" sz="2000" dirty="0" err="1"/>
              <a:t>surfaces</a:t>
            </a:r>
            <a:r>
              <a:rPr lang="it-IT" sz="2000" dirty="0"/>
              <a:t>. </a:t>
            </a:r>
            <a:r>
              <a:rPr lang="it-IT" sz="2000" dirty="0" err="1"/>
              <a:t>It</a:t>
            </a:r>
            <a:r>
              <a:rPr lang="it-IT" sz="2000" dirty="0"/>
              <a:t> </a:t>
            </a:r>
            <a:r>
              <a:rPr lang="it-IT" sz="2000" dirty="0" err="1"/>
              <a:t>offers</a:t>
            </a:r>
            <a:r>
              <a:rPr lang="it-IT" sz="2000" dirty="0"/>
              <a:t> </a:t>
            </a:r>
            <a:r>
              <a:rPr lang="it-IT" sz="2000" b="1" dirty="0" err="1"/>
              <a:t>Photoelectron</a:t>
            </a:r>
            <a:r>
              <a:rPr lang="it-IT" sz="2000" b="1" dirty="0"/>
              <a:t> </a:t>
            </a:r>
            <a:r>
              <a:rPr lang="it-IT" sz="2000" b="1" dirty="0" err="1"/>
              <a:t>Spectroscopy</a:t>
            </a:r>
            <a:r>
              <a:rPr lang="it-IT" sz="2000" b="1" dirty="0"/>
              <a:t> </a:t>
            </a:r>
            <a:r>
              <a:rPr lang="it-IT" sz="2000" dirty="0"/>
              <a:t>(XPS, XPD, ARUPS) with </a:t>
            </a:r>
            <a:r>
              <a:rPr lang="it-IT" sz="2000" b="1" dirty="0" err="1"/>
              <a:t>Low</a:t>
            </a:r>
            <a:r>
              <a:rPr lang="it-IT" sz="2000" b="1" dirty="0"/>
              <a:t> Energy </a:t>
            </a:r>
            <a:r>
              <a:rPr lang="it-IT" sz="2000" b="1" dirty="0" err="1"/>
              <a:t>Ion</a:t>
            </a:r>
            <a:r>
              <a:rPr lang="it-IT" sz="2000" b="1" dirty="0"/>
              <a:t> </a:t>
            </a:r>
            <a:r>
              <a:rPr lang="it-IT" sz="2000" b="1" dirty="0" err="1"/>
              <a:t>Scattering</a:t>
            </a:r>
            <a:r>
              <a:rPr lang="it-IT" sz="2000" b="1" dirty="0"/>
              <a:t> </a:t>
            </a:r>
            <a:r>
              <a:rPr lang="it-IT" sz="2000" b="1" dirty="0" err="1"/>
              <a:t>Spectroscopy</a:t>
            </a:r>
            <a:r>
              <a:rPr lang="it-IT" sz="2000" b="1" dirty="0"/>
              <a:t> and LEED</a:t>
            </a:r>
            <a:r>
              <a:rPr lang="it-IT" sz="2000" dirty="0"/>
              <a:t>, Field </a:t>
            </a:r>
            <a:r>
              <a:rPr lang="it-IT" sz="2000" dirty="0" err="1"/>
              <a:t>Emission</a:t>
            </a:r>
            <a:r>
              <a:rPr lang="it-IT" sz="2000" dirty="0"/>
              <a:t> </a:t>
            </a:r>
            <a:r>
              <a:rPr lang="it-IT" sz="2000" dirty="0" err="1"/>
              <a:t>Gun</a:t>
            </a:r>
            <a:r>
              <a:rPr lang="it-IT" sz="2000" dirty="0"/>
              <a:t> Scanning </a:t>
            </a:r>
            <a:r>
              <a:rPr lang="it-IT" sz="2000" b="1" dirty="0"/>
              <a:t>Electron</a:t>
            </a:r>
            <a:r>
              <a:rPr lang="it-IT" sz="2000" dirty="0"/>
              <a:t> </a:t>
            </a:r>
            <a:r>
              <a:rPr lang="it-IT" sz="2000" b="1" dirty="0" err="1"/>
              <a:t>Microscope</a:t>
            </a:r>
            <a:r>
              <a:rPr lang="it-IT" sz="2000" dirty="0"/>
              <a:t>, </a:t>
            </a:r>
            <a:r>
              <a:rPr lang="it-IT" sz="2000" dirty="0" err="1"/>
              <a:t>Near</a:t>
            </a:r>
            <a:r>
              <a:rPr lang="it-IT" sz="2000" dirty="0"/>
              <a:t> Ambient Pressure XPS and </a:t>
            </a:r>
            <a:r>
              <a:rPr lang="it-IT" sz="2000" dirty="0" err="1"/>
              <a:t>access</a:t>
            </a:r>
            <a:r>
              <a:rPr lang="it-IT" sz="2000" dirty="0"/>
              <a:t> to the </a:t>
            </a:r>
            <a:r>
              <a:rPr lang="it-IT" sz="2000" b="1" dirty="0" err="1"/>
              <a:t>Materials</a:t>
            </a:r>
            <a:r>
              <a:rPr lang="it-IT" sz="2000" b="1" dirty="0"/>
              <a:t> Science </a:t>
            </a:r>
            <a:r>
              <a:rPr lang="it-IT" sz="2000" b="1" dirty="0" err="1"/>
              <a:t>Beamline</a:t>
            </a:r>
            <a:r>
              <a:rPr lang="it-IT" sz="2000" b="1" dirty="0"/>
              <a:t> </a:t>
            </a:r>
            <a:r>
              <a:rPr lang="it-IT" sz="2000" b="1" dirty="0" err="1"/>
              <a:t>at</a:t>
            </a:r>
            <a:r>
              <a:rPr lang="it-IT" sz="2000" b="1" dirty="0"/>
              <a:t> </a:t>
            </a:r>
            <a:r>
              <a:rPr lang="it-IT" sz="2000" b="1" dirty="0" err="1"/>
              <a:t>synchrotron</a:t>
            </a:r>
            <a:r>
              <a:rPr lang="it-IT" sz="2000" b="1" dirty="0"/>
              <a:t> Elettra </a:t>
            </a:r>
            <a:r>
              <a:rPr lang="it-IT" sz="2000" dirty="0" err="1"/>
              <a:t>dedicated</a:t>
            </a:r>
            <a:r>
              <a:rPr lang="it-IT" sz="2000" dirty="0"/>
              <a:t> to soft X-</a:t>
            </a:r>
            <a:r>
              <a:rPr lang="it-IT" sz="2000" dirty="0" err="1"/>
              <a:t>ray</a:t>
            </a:r>
            <a:r>
              <a:rPr lang="it-IT" sz="2000" dirty="0"/>
              <a:t> </a:t>
            </a:r>
            <a:r>
              <a:rPr lang="it-IT" sz="2000" dirty="0" err="1"/>
              <a:t>photoelectron</a:t>
            </a:r>
            <a:r>
              <a:rPr lang="it-IT" sz="2000" dirty="0"/>
              <a:t> </a:t>
            </a:r>
            <a:r>
              <a:rPr lang="it-IT" sz="2000" dirty="0" err="1"/>
              <a:t>spectroscopy</a:t>
            </a:r>
            <a:r>
              <a:rPr lang="it-IT" sz="2000" dirty="0"/>
              <a:t> and NEXAFS.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3"/>
          </p:nvPr>
        </p:nvSpPr>
        <p:spPr>
          <a:xfrm>
            <a:off x="6129433" y="1577340"/>
            <a:ext cx="5306282" cy="4001095"/>
          </a:xfrm>
        </p:spPr>
        <p:txBody>
          <a:bodyPr/>
          <a:lstStyle/>
          <a:p>
            <a:r>
              <a:rPr lang="it-IT" sz="2000" dirty="0"/>
              <a:t>The </a:t>
            </a:r>
            <a:r>
              <a:rPr lang="it-IT" sz="2000" b="1" dirty="0" err="1"/>
              <a:t>Hungarian</a:t>
            </a:r>
            <a:r>
              <a:rPr lang="it-IT" sz="2000" dirty="0"/>
              <a:t> </a:t>
            </a:r>
            <a:r>
              <a:rPr lang="it-IT" sz="2000" dirty="0" err="1"/>
              <a:t>facility</a:t>
            </a:r>
            <a:r>
              <a:rPr lang="it-IT" sz="2000" dirty="0"/>
              <a:t> (RE: </a:t>
            </a:r>
            <a:r>
              <a:rPr lang="it-IT" sz="2000" dirty="0" err="1"/>
              <a:t>Hungarian</a:t>
            </a:r>
            <a:r>
              <a:rPr lang="it-IT" sz="2000" dirty="0"/>
              <a:t> Academy of </a:t>
            </a:r>
            <a:r>
              <a:rPr lang="it-IT" sz="2000" dirty="0" err="1"/>
              <a:t>Sciences</a:t>
            </a:r>
            <a:r>
              <a:rPr lang="it-IT" sz="2000" dirty="0"/>
              <a:t> – Centre for Energy </a:t>
            </a:r>
            <a:r>
              <a:rPr lang="it-IT" sz="2000" dirty="0" err="1"/>
              <a:t>Research</a:t>
            </a:r>
            <a:r>
              <a:rPr lang="it-IT" sz="2000" dirty="0"/>
              <a:t>) </a:t>
            </a:r>
            <a:r>
              <a:rPr lang="it-IT" sz="2000" dirty="0" err="1"/>
              <a:t>performs</a:t>
            </a:r>
            <a:r>
              <a:rPr lang="it-IT" sz="2000" dirty="0"/>
              <a:t> R&amp;D in </a:t>
            </a:r>
            <a:r>
              <a:rPr lang="it-IT" sz="2000" dirty="0" err="1"/>
              <a:t>nuclear</a:t>
            </a:r>
            <a:r>
              <a:rPr lang="it-IT" sz="2000" dirty="0"/>
              <a:t> science and </a:t>
            </a:r>
            <a:r>
              <a:rPr lang="it-IT" sz="2000" dirty="0" err="1"/>
              <a:t>technology</a:t>
            </a:r>
            <a:r>
              <a:rPr lang="it-IT" sz="2000" dirty="0"/>
              <a:t>, </a:t>
            </a:r>
            <a:r>
              <a:rPr lang="it-IT" sz="2000" dirty="0" err="1"/>
              <a:t>studying</a:t>
            </a:r>
            <a:r>
              <a:rPr lang="it-IT" sz="2000" dirty="0"/>
              <a:t> the </a:t>
            </a:r>
            <a:r>
              <a:rPr lang="it-IT" sz="2000" dirty="0" err="1"/>
              <a:t>interaction</a:t>
            </a:r>
            <a:r>
              <a:rPr lang="it-IT" sz="2000" dirty="0"/>
              <a:t> of </a:t>
            </a:r>
            <a:r>
              <a:rPr lang="it-IT" sz="2000" dirty="0" err="1"/>
              <a:t>radiation</a:t>
            </a:r>
            <a:r>
              <a:rPr lang="it-IT" sz="2000" dirty="0"/>
              <a:t> with </a:t>
            </a:r>
            <a:r>
              <a:rPr lang="it-IT" sz="2000" dirty="0" err="1"/>
              <a:t>matter</a:t>
            </a:r>
            <a:r>
              <a:rPr lang="it-IT" sz="2000" dirty="0"/>
              <a:t> and </a:t>
            </a:r>
            <a:r>
              <a:rPr lang="it-IT" sz="2000" dirty="0" err="1"/>
              <a:t>doing</a:t>
            </a:r>
            <a:r>
              <a:rPr lang="it-IT" sz="2000" dirty="0"/>
              <a:t> isotope and </a:t>
            </a:r>
            <a:r>
              <a:rPr lang="it-IT" sz="2000" dirty="0" err="1"/>
              <a:t>nuclear</a:t>
            </a:r>
            <a:r>
              <a:rPr lang="it-IT" sz="2000" dirty="0"/>
              <a:t> </a:t>
            </a:r>
            <a:r>
              <a:rPr lang="it-IT" sz="2000" dirty="0" err="1"/>
              <a:t>chemistry</a:t>
            </a:r>
            <a:r>
              <a:rPr lang="it-IT" sz="2000" dirty="0"/>
              <a:t>, </a:t>
            </a:r>
            <a:r>
              <a:rPr lang="it-IT" sz="2000" dirty="0" err="1"/>
              <a:t>radiography</a:t>
            </a:r>
            <a:r>
              <a:rPr lang="it-IT" sz="2000" dirty="0"/>
              <a:t> and </a:t>
            </a:r>
            <a:r>
              <a:rPr lang="it-IT" sz="2000" dirty="0" err="1"/>
              <a:t>radiation</a:t>
            </a:r>
            <a:r>
              <a:rPr lang="it-IT" sz="2000" dirty="0"/>
              <a:t> </a:t>
            </a:r>
            <a:r>
              <a:rPr lang="it-IT" sz="2000" dirty="0" err="1"/>
              <a:t>chemistry</a:t>
            </a:r>
            <a:r>
              <a:rPr lang="it-IT" sz="2000" dirty="0"/>
              <a:t>, </a:t>
            </a:r>
            <a:r>
              <a:rPr lang="it-IT" sz="2000" dirty="0" err="1"/>
              <a:t>surface</a:t>
            </a:r>
            <a:r>
              <a:rPr lang="it-IT" sz="2000" dirty="0"/>
              <a:t> </a:t>
            </a:r>
            <a:r>
              <a:rPr lang="it-IT" sz="2000" dirty="0" err="1"/>
              <a:t>chemistry</a:t>
            </a:r>
            <a:r>
              <a:rPr lang="it-IT" sz="2000" dirty="0"/>
              <a:t> and </a:t>
            </a:r>
            <a:r>
              <a:rPr lang="it-IT" sz="2000" dirty="0" err="1"/>
              <a:t>catalysis</a:t>
            </a:r>
            <a:r>
              <a:rPr lang="it-IT" sz="2000" dirty="0"/>
              <a:t> (PGAA, NAA, RAD). </a:t>
            </a:r>
            <a:r>
              <a:rPr lang="it-IT" sz="2000" b="1" dirty="0" err="1"/>
              <a:t>Neutron</a:t>
            </a:r>
            <a:r>
              <a:rPr lang="it-IT" sz="2000" b="1" dirty="0"/>
              <a:t> </a:t>
            </a:r>
            <a:r>
              <a:rPr lang="it-IT" sz="2000" b="1" dirty="0" err="1"/>
              <a:t>scattering</a:t>
            </a:r>
            <a:r>
              <a:rPr lang="it-IT" sz="2000" b="1" dirty="0"/>
              <a:t> </a:t>
            </a:r>
            <a:r>
              <a:rPr lang="it-IT" sz="2000" b="1" dirty="0" err="1"/>
              <a:t>instruments</a:t>
            </a:r>
            <a:r>
              <a:rPr lang="it-IT" sz="2000" dirty="0"/>
              <a:t> </a:t>
            </a:r>
            <a:r>
              <a:rPr lang="it-IT" sz="2000" dirty="0" err="1"/>
              <a:t>allow</a:t>
            </a:r>
            <a:r>
              <a:rPr lang="it-IT" sz="2000" dirty="0"/>
              <a:t> </a:t>
            </a:r>
            <a:r>
              <a:rPr lang="it-IT" sz="2000" dirty="0" err="1"/>
              <a:t>investigation</a:t>
            </a:r>
            <a:r>
              <a:rPr lang="it-IT" sz="2000" dirty="0"/>
              <a:t> of </a:t>
            </a:r>
            <a:r>
              <a:rPr lang="it-IT" sz="2000" dirty="0" err="1"/>
              <a:t>microscopic</a:t>
            </a:r>
            <a:r>
              <a:rPr lang="it-IT" sz="2000" dirty="0"/>
              <a:t> </a:t>
            </a:r>
            <a:r>
              <a:rPr lang="it-IT" sz="2000" dirty="0" err="1"/>
              <a:t>properties</a:t>
            </a:r>
            <a:r>
              <a:rPr lang="it-IT" sz="2000" dirty="0"/>
              <a:t> of </a:t>
            </a:r>
            <a:r>
              <a:rPr lang="it-IT" sz="2000" dirty="0" err="1"/>
              <a:t>solids</a:t>
            </a:r>
            <a:r>
              <a:rPr lang="it-IT" sz="2000" dirty="0"/>
              <a:t>, </a:t>
            </a:r>
            <a:r>
              <a:rPr lang="it-IT" sz="2000" dirty="0" err="1"/>
              <a:t>liquids</a:t>
            </a:r>
            <a:r>
              <a:rPr lang="it-IT" sz="2000" dirty="0"/>
              <a:t>, soft </a:t>
            </a:r>
            <a:r>
              <a:rPr lang="it-IT" sz="2000" dirty="0" err="1"/>
              <a:t>materials</a:t>
            </a:r>
            <a:r>
              <a:rPr lang="it-IT" sz="2000" dirty="0"/>
              <a:t>, </a:t>
            </a:r>
            <a:r>
              <a:rPr lang="it-IT" sz="2000" dirty="0" err="1"/>
              <a:t>biological</a:t>
            </a:r>
            <a:r>
              <a:rPr lang="it-IT" sz="2000" dirty="0"/>
              <a:t> </a:t>
            </a:r>
            <a:r>
              <a:rPr lang="it-IT" sz="2000" dirty="0" err="1"/>
              <a:t>objects</a:t>
            </a:r>
            <a:r>
              <a:rPr lang="it-IT" sz="2000" dirty="0"/>
              <a:t> and </a:t>
            </a:r>
            <a:r>
              <a:rPr lang="it-IT" sz="2000" dirty="0" err="1"/>
              <a:t>condensed</a:t>
            </a:r>
            <a:r>
              <a:rPr lang="it-IT" sz="2000" dirty="0"/>
              <a:t> </a:t>
            </a:r>
            <a:r>
              <a:rPr lang="it-IT" sz="2000" dirty="0" err="1"/>
              <a:t>matter</a:t>
            </a:r>
            <a:r>
              <a:rPr lang="it-IT" sz="2000" dirty="0"/>
              <a:t> (PSD, SANS, TOF, GINA, MTEST, BIO, TAST).</a:t>
            </a:r>
          </a:p>
        </p:txBody>
      </p:sp>
    </p:spTree>
    <p:extLst>
      <p:ext uri="{BB962C8B-B14F-4D97-AF65-F5344CB8AC3E}">
        <p14:creationId xmlns:p14="http://schemas.microsoft.com/office/powerpoint/2010/main" val="3181870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First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ogo+EUtex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PaNOSC_EUflag+ba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PaNOSC_LOGO-onl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PaNOSC_ppt_template_DEF.potx</Template>
  <TotalTime>2364</TotalTime>
  <Words>790</Words>
  <Application>Microsoft Macintosh PowerPoint</Application>
  <PresentationFormat>Custom</PresentationFormat>
  <Paragraphs>82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First Slide</vt:lpstr>
      <vt:lpstr>Logo+EUtext</vt:lpstr>
      <vt:lpstr>PaNOSC_EUflag+bar</vt:lpstr>
      <vt:lpstr>PaNOSC_LOGO-only</vt:lpstr>
      <vt:lpstr>FAIR Data @ CERIC-ERIC </vt:lpstr>
      <vt:lpstr>FAIR Data @ CERIC-ERIC = PaNOSC</vt:lpstr>
      <vt:lpstr>PaNOSC goals</vt:lpstr>
      <vt:lpstr>Implementing a common API searchable across sites </vt:lpstr>
      <vt:lpstr>CERIC–ERIC additional challenges</vt:lpstr>
      <vt:lpstr>Who we are?</vt:lpstr>
      <vt:lpstr>Who we are?</vt:lpstr>
      <vt:lpstr>CERIC Facilities</vt:lpstr>
      <vt:lpstr>CERIC Facilities</vt:lpstr>
      <vt:lpstr>CERIC Facilities</vt:lpstr>
      <vt:lpstr>CERIC Facilities</vt:lpstr>
      <vt:lpstr>What are the changes in the data policy?</vt:lpstr>
      <vt:lpstr>The New Scientific Data Policy</vt:lpstr>
      <vt:lpstr>How all this will be implemented?</vt:lpstr>
      <vt:lpstr>How all this will be implemented?</vt:lpstr>
      <vt:lpstr>Time Between Beamtime and Publication Since 2011</vt:lpstr>
      <vt:lpstr>Starting from the beamtime</vt:lpstr>
      <vt:lpstr>How can we transform this in a win-win deal?</vt:lpstr>
      <vt:lpstr>How can we cope with our multidisciplinarity?</vt:lpstr>
      <vt:lpstr>Thank you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the Presentation  on one or more lines</dc:title>
  <dc:subject/>
  <dc:creator/>
  <cp:keywords/>
  <dc:description/>
  <cp:lastModifiedBy>Roberto Pugliese</cp:lastModifiedBy>
  <cp:revision>62</cp:revision>
  <cp:lastPrinted>2019-06-21T02:52:58Z</cp:lastPrinted>
  <dcterms:created xsi:type="dcterms:W3CDTF">2019-04-23T08:59:57Z</dcterms:created>
  <dcterms:modified xsi:type="dcterms:W3CDTF">2019-11-04T15:43:16Z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2019-04-19T10:00:00Z</vt:filetime>
  </property>
  <property fmtid="{D5CDD505-2E9C-101B-9397-08002B2CF9AE}" pid="3" name="Creator">
    <vt:lpwstr>Adobe InDesign CC 14.0 (Macintosh)</vt:lpwstr>
  </property>
  <property fmtid="{D5CDD505-2E9C-101B-9397-08002B2CF9AE}" pid="4" name="LastSaved">
    <vt:filetime>2019-04-23T10:00:00Z</vt:filetime>
  </property>
</Properties>
</file>